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8" r:id="rId2"/>
    <p:sldId id="257" r:id="rId3"/>
    <p:sldId id="263" r:id="rId4"/>
    <p:sldId id="265" r:id="rId5"/>
    <p:sldId id="283" r:id="rId6"/>
    <p:sldId id="271" r:id="rId7"/>
    <p:sldId id="286" r:id="rId8"/>
    <p:sldId id="266" r:id="rId9"/>
    <p:sldId id="299" r:id="rId10"/>
    <p:sldId id="289" r:id="rId11"/>
    <p:sldId id="295" r:id="rId12"/>
    <p:sldId id="267" r:id="rId13"/>
    <p:sldId id="268" r:id="rId14"/>
    <p:sldId id="261" r:id="rId15"/>
    <p:sldId id="290" r:id="rId16"/>
    <p:sldId id="291" r:id="rId17"/>
    <p:sldId id="292" r:id="rId18"/>
    <p:sldId id="288" r:id="rId19"/>
    <p:sldId id="297" r:id="rId20"/>
    <p:sldId id="302" r:id="rId21"/>
    <p:sldId id="300" r:id="rId22"/>
    <p:sldId id="301" r:id="rId23"/>
    <p:sldId id="298" r:id="rId24"/>
    <p:sldId id="262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E5AA38FF-AEC6-4BED-B307-0145106C5ACE}">
          <p14:sldIdLst>
            <p14:sldId id="258"/>
            <p14:sldId id="257"/>
            <p14:sldId id="263"/>
            <p14:sldId id="265"/>
            <p14:sldId id="283"/>
            <p14:sldId id="271"/>
            <p14:sldId id="286"/>
            <p14:sldId id="266"/>
            <p14:sldId id="299"/>
            <p14:sldId id="289"/>
            <p14:sldId id="295"/>
            <p14:sldId id="267"/>
            <p14:sldId id="268"/>
            <p14:sldId id="261"/>
            <p14:sldId id="290"/>
            <p14:sldId id="291"/>
            <p14:sldId id="292"/>
            <p14:sldId id="288"/>
            <p14:sldId id="297"/>
            <p14:sldId id="302"/>
          </p14:sldIdLst>
        </p14:section>
        <p14:section name="Ablage" id="{C85AAD15-E664-4CD6-9886-0FEBF5FD4D7B}">
          <p14:sldIdLst>
            <p14:sldId id="300"/>
            <p14:sldId id="301"/>
            <p14:sldId id="298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78" userDrawn="1">
          <p15:clr>
            <a:srgbClr val="A4A3A4"/>
          </p15:clr>
        </p15:guide>
        <p15:guide id="2" pos="9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jhat Erol" initials="RE" lastIdx="5" clrIdx="0">
    <p:extLst>
      <p:ext uri="{19B8F6BF-5375-455C-9EA6-DF929625EA0E}">
        <p15:presenceInfo xmlns:p15="http://schemas.microsoft.com/office/powerpoint/2012/main" userId="Rojhat Ero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3B3838"/>
    <a:srgbClr val="00B050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7" autoAdjust="0"/>
    <p:restoredTop sz="86705" autoAdjust="0"/>
  </p:normalViewPr>
  <p:slideViewPr>
    <p:cSldViewPr snapToGrid="0">
      <p:cViewPr>
        <p:scale>
          <a:sx n="75" d="100"/>
          <a:sy n="75" d="100"/>
        </p:scale>
        <p:origin x="1830" y="978"/>
      </p:cViewPr>
      <p:guideLst>
        <p:guide orient="horz" pos="278"/>
        <p:guide pos="9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7A16E-C692-4AB4-AC81-748021ABDD81}" type="datetimeFigureOut">
              <a:rPr lang="de-DE" smtClean="0"/>
              <a:t>22.09.2022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A995D-BE91-46A1-9195-E83288EB01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7738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Organizations are increasingly getting more open to the idea of point clouds.</a:t>
            </a:r>
          </a:p>
          <a:p>
            <a:endParaRPr lang="en-US"/>
          </a:p>
          <a:p>
            <a:r>
              <a:rPr lang="en-US"/>
              <a:t>They allow them to create realistic representations of the real world and bring </a:t>
            </a:r>
          </a:p>
          <a:p>
            <a:r>
              <a:rPr lang="en-US"/>
              <a:t>in the flexibility they need, that sets them apart from other competitors.</a:t>
            </a:r>
          </a:p>
          <a:p>
            <a:endParaRPr lang="en-US"/>
          </a:p>
          <a:p>
            <a:r>
              <a:rPr lang="en-US"/>
              <a:t>Point clouds are not only used in high-tech industries, but are available for the </a:t>
            </a:r>
          </a:p>
          <a:p>
            <a:r>
              <a:rPr lang="en-US"/>
              <a:t>average consumer: Due to cost-effective and accessible head-mounted displays, </a:t>
            </a:r>
          </a:p>
          <a:p>
            <a:r>
              <a:rPr lang="en-US"/>
              <a:t>the user is able to engage in immersive virtual reality applications, free from any restrictions.</a:t>
            </a:r>
          </a:p>
          <a:p>
            <a:endParaRPr lang="en-US"/>
          </a:p>
          <a:p>
            <a:r>
              <a:rPr lang="en-US"/>
              <a:t>Although the idea of point clouds sound promising, they are plagued </a:t>
            </a:r>
          </a:p>
          <a:p>
            <a:r>
              <a:rPr lang="en-US"/>
              <a:t>by what seems to be a reoccurent issue: </a:t>
            </a:r>
          </a:p>
          <a:p>
            <a:endParaRPr lang="en-US"/>
          </a:p>
          <a:p>
            <a:r>
              <a:rPr lang="en-US"/>
              <a:t>And that is their size, resulting in massive memory requirements. </a:t>
            </a:r>
          </a:p>
          <a:p>
            <a:endParaRPr lang="en-US"/>
          </a:p>
          <a:p>
            <a:r>
              <a:rPr lang="en-US"/>
              <a:t>Not only do they create difficulties for storage, but complicate transmission in real time.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A995D-BE91-46A1-9195-E83288EB019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493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Before I go any further, allow me to give you a quick overview of my presentation.</a:t>
            </a:r>
          </a:p>
          <a:p>
            <a:endParaRPr lang="en-US"/>
          </a:p>
          <a:p>
            <a:r>
              <a:rPr lang="en-US"/>
              <a:t>After the introduction, I will start with the background section and provide you with </a:t>
            </a:r>
          </a:p>
          <a:p>
            <a:r>
              <a:rPr lang="en-US"/>
              <a:t>a general understanding of the idea of point clouds.</a:t>
            </a:r>
          </a:p>
          <a:p>
            <a:endParaRPr lang="en-US"/>
          </a:p>
          <a:p>
            <a:r>
              <a:rPr lang="en-US"/>
              <a:t>Next, I present an overview of the current state of point cloud streaming, </a:t>
            </a:r>
          </a:p>
          <a:p>
            <a:r>
              <a:rPr lang="en-US"/>
              <a:t>including the progress made in point cloud compression. </a:t>
            </a:r>
          </a:p>
          <a:p>
            <a:endParaRPr lang="en-US"/>
          </a:p>
          <a:p>
            <a:r>
              <a:rPr lang="en-US"/>
              <a:t>The second part of this presentation will revolve around the proposed point cloud streaming solution and </a:t>
            </a:r>
          </a:p>
          <a:p>
            <a:r>
              <a:rPr lang="en-US"/>
              <a:t>focus on design decisions and implementation details.</a:t>
            </a:r>
          </a:p>
          <a:p>
            <a:endParaRPr lang="en-US"/>
          </a:p>
          <a:p>
            <a:r>
              <a:rPr lang="en-US"/>
              <a:t>The evaluation section will present the results of the simulations </a:t>
            </a:r>
          </a:p>
          <a:p>
            <a:r>
              <a:rPr lang="en-US"/>
              <a:t>that we performed with the proposed system. </a:t>
            </a:r>
          </a:p>
          <a:p>
            <a:endParaRPr lang="en-US"/>
          </a:p>
          <a:p>
            <a:r>
              <a:rPr lang="en-US"/>
              <a:t>Finally, the last section will summarize the main findings of the thesis and present future work.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A995D-BE91-46A1-9195-E83288EB019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8196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A995D-BE91-46A1-9195-E83288EB019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3920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A995D-BE91-46A1-9195-E83288EB019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2041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A995D-BE91-46A1-9195-E83288EB019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5191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Sample: 765,000 with 16.4 MB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Subsample: 20,000 with 0.9 MB</a:t>
            </a:r>
          </a:p>
          <a:p>
            <a:endParaRPr lang="en-US" sz="1100"/>
          </a:p>
          <a:p>
            <a:endParaRPr lang="de-DE" sz="110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A995D-BE91-46A1-9195-E83288EB019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561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A995D-BE91-46A1-9195-E83288EB019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5787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9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Client-server protocol, </a:t>
            </a:r>
            <a:r>
              <a:rPr lang="de-DE" sz="900" b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therefore</a:t>
            </a:r>
            <a:r>
              <a:rPr lang="de-DE" sz="9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 requests can pass through firewalls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A995D-BE91-46A1-9195-E83288EB019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8590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5CFC3A-D9F0-63CB-95BE-B09E44848A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01771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de-DE" sz="6000" b="1">
                <a:solidFill>
                  <a:schemeClr val="tx1"/>
                </a:solidFill>
                <a:latin typeface="Palatino Linotype" panose="02040502050505030304" pitchFamily="18" charset="0"/>
              </a:rPr>
              <a:t>Titel</a:t>
            </a:r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C3FC37F-5F03-2409-205D-665291A13C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687513"/>
            <a:ext cx="1619250" cy="255587"/>
          </a:xfrm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Untertitel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F6DDF0-F0D8-B651-54EF-DEDAA0023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356350"/>
            <a:ext cx="6629400" cy="365125"/>
          </a:xfrm>
        </p:spPr>
        <p:txBody>
          <a:bodyPr/>
          <a:lstStyle>
            <a:lvl1pPr algn="l">
              <a:defRPr sz="900"/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7F419B-572D-CE98-1009-DE63E419F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16" y="6356350"/>
            <a:ext cx="2743200" cy="365125"/>
          </a:xfrm>
        </p:spPr>
        <p:txBody>
          <a:bodyPr/>
          <a:lstStyle/>
          <a:p>
            <a:fld id="{2CD5E3F3-D154-4C79-8F30-8F308CA60B2D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Vertikaler Textplatzhalter 8">
            <a:extLst>
              <a:ext uri="{FF2B5EF4-FFF2-40B4-BE49-F238E27FC236}">
                <a16:creationId xmlns:a16="http://schemas.microsoft.com/office/drawing/2014/main" id="{000C6EAE-8DE2-C384-F7CD-54992ACB4C99}"/>
              </a:ext>
            </a:extLst>
          </p:cNvPr>
          <p:cNvSpPr>
            <a:spLocks noGrp="1"/>
          </p:cNvSpPr>
          <p:nvPr>
            <p:ph type="body" orient="vert" sz="quarter" idx="13" hasCustomPrompt="1"/>
          </p:nvPr>
        </p:nvSpPr>
        <p:spPr>
          <a:xfrm rot="10800000">
            <a:off x="268285" y="0"/>
            <a:ext cx="407990" cy="6858000"/>
          </a:xfrm>
        </p:spPr>
        <p:txBody>
          <a:bodyPr vert="eaVert">
            <a:noAutofit/>
          </a:bodyPr>
          <a:lstStyle>
            <a:lvl1pPr marL="0" indent="0" algn="ctr">
              <a:buNone/>
              <a:defRPr sz="1600" spc="600"/>
            </a:lvl1pPr>
          </a:lstStyle>
          <a:p>
            <a:pPr lvl="0"/>
            <a:r>
              <a:rPr lang="de-DE"/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146923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8E84B7-3568-C5D2-A104-18C0414AB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5C5DB73-C2F7-801F-AF6F-ADB57A41E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F5BA09-DEFE-152C-47F5-9D2D99606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34FF-9440-4E9E-A9F2-CE35B91EB1B1}" type="datetime1">
              <a:rPr lang="de-DE" smtClean="0"/>
              <a:t>22.09.2022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B0AE8E-41DB-0396-8667-790F0AA2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0285BE-FCD8-E3CD-B5D1-5FE9AAD36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006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CE22FDE-45D2-8FC4-1C0B-AEE25165E1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AA3F32B-30A1-C3B0-DB53-FC5232733A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3CC7A6-6D6E-78FC-E24C-13A02D089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7F4CC-79D6-45D8-8A34-93AEDA6038B0}" type="datetime1">
              <a:rPr lang="de-DE" smtClean="0"/>
              <a:t>22.09.2022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0C68AF-FFC4-A369-F737-105037B6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BD215A-967F-3039-B9D4-342D960B5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1109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88AFB0-F58E-DA21-D510-970C37060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0" y="26003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C6CC9B4-27D7-6A8E-21BC-5A931BD37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E102E-BF2A-4BF2-BA6A-BD48CB3CEBF3}" type="datetime1">
              <a:rPr lang="de-DE" smtClean="0"/>
              <a:t>22.09.2022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210E08A-43CB-7118-FF62-B0D2D4774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688EB16-DD27-6124-7177-6FCEC3B3CE7A}"/>
              </a:ext>
            </a:extLst>
          </p:cNvPr>
          <p:cNvSpPr txBox="1"/>
          <p:nvPr userDrawn="1"/>
        </p:nvSpPr>
        <p:spPr>
          <a:xfrm>
            <a:off x="6866849" y="6571661"/>
            <a:ext cx="603182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b="1"/>
              <a:t>An Extendable DASH Streaming System for Dynamic Point Clouds | </a:t>
            </a:r>
            <a:r>
              <a:rPr lang="de-DE" sz="1100"/>
              <a:t>Özgür Erol</a:t>
            </a:r>
          </a:p>
        </p:txBody>
      </p:sp>
    </p:spTree>
    <p:extLst>
      <p:ext uri="{BB962C8B-B14F-4D97-AF65-F5344CB8AC3E}">
        <p14:creationId xmlns:p14="http://schemas.microsoft.com/office/powerpoint/2010/main" val="1085011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975490-1CBE-43EB-152F-B47B2F400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264" y="1041247"/>
            <a:ext cx="10515600" cy="449035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F61907-4052-3573-0A81-8576E598C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264" y="1710851"/>
            <a:ext cx="7840436" cy="242027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58CE3C-EB15-B091-746B-724799672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75D3-9CA1-4A9B-8CC6-85C3BFE0ABA9}" type="datetime1">
              <a:rPr lang="de-DE" smtClean="0"/>
              <a:t>22.09.2022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C000DE-C81B-0121-53D5-52B874B33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1BE2CB-B553-06E5-0437-8C654F1B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0185" y="6338073"/>
            <a:ext cx="446092" cy="365125"/>
          </a:xfrm>
        </p:spPr>
        <p:txBody>
          <a:bodyPr/>
          <a:lstStyle>
            <a:lvl1pPr algn="ctr">
              <a:defRPr sz="1600" b="1"/>
            </a:lvl1pPr>
          </a:lstStyle>
          <a:p>
            <a:fld id="{2CD5E3F3-D154-4C79-8F30-8F308CA60B2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Vertikaler Textplatzhalter 8">
            <a:extLst>
              <a:ext uri="{FF2B5EF4-FFF2-40B4-BE49-F238E27FC236}">
                <a16:creationId xmlns:a16="http://schemas.microsoft.com/office/drawing/2014/main" id="{5BCD333D-76EA-7DEE-484F-549042084CED}"/>
              </a:ext>
            </a:extLst>
          </p:cNvPr>
          <p:cNvSpPr>
            <a:spLocks noGrp="1"/>
          </p:cNvSpPr>
          <p:nvPr>
            <p:ph type="body" orient="vert" sz="quarter" idx="13" hasCustomPrompt="1"/>
          </p:nvPr>
        </p:nvSpPr>
        <p:spPr>
          <a:xfrm rot="10800000">
            <a:off x="249236" y="0"/>
            <a:ext cx="407990" cy="6858000"/>
          </a:xfrm>
        </p:spPr>
        <p:txBody>
          <a:bodyPr vert="eaVert">
            <a:noAutofit/>
          </a:bodyPr>
          <a:lstStyle>
            <a:lvl1pPr marL="0" indent="0" algn="ctr">
              <a:buNone/>
              <a:defRPr sz="1600" spc="600"/>
            </a:lvl1pPr>
          </a:lstStyle>
          <a:p>
            <a:pPr lvl="0"/>
            <a:r>
              <a:rPr lang="de-DE"/>
              <a:t>KAPITEL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00575CC-78AA-5BC2-AFA6-AA751A02A7AE}"/>
              </a:ext>
            </a:extLst>
          </p:cNvPr>
          <p:cNvSpPr txBox="1"/>
          <p:nvPr userDrawn="1"/>
        </p:nvSpPr>
        <p:spPr>
          <a:xfrm>
            <a:off x="6866849" y="6571661"/>
            <a:ext cx="603182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b="1"/>
              <a:t>An Extendable DASH Streaming System for Dynamic Point Clouds | </a:t>
            </a:r>
            <a:r>
              <a:rPr lang="de-DE" sz="1100"/>
              <a:t>Özgür Erol</a:t>
            </a:r>
          </a:p>
        </p:txBody>
      </p:sp>
    </p:spTree>
    <p:extLst>
      <p:ext uri="{BB962C8B-B14F-4D97-AF65-F5344CB8AC3E}">
        <p14:creationId xmlns:p14="http://schemas.microsoft.com/office/powerpoint/2010/main" val="500002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713196-21D4-5CBB-70BD-B6667C0E0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9C4F09-8157-9AAE-F482-7D0F535C3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B2C5C0F-6FBF-E210-A18D-FE1CA85E3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51CF-641B-47D2-8141-BC07EE5C0542}" type="datetime1">
              <a:rPr lang="de-DE" smtClean="0"/>
              <a:t>22.09.2022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8378AF-063B-FF8A-2687-D5EA1A86A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A7EE73-60F9-12A4-665F-02E6CC45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50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2F91CC-086C-996C-3DF8-CEF43F43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70FBB9-D7E7-FF21-1B56-92177C4E0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FFBB43D-F12A-122E-569A-4656EF714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C390A1E-9FDE-ACD8-4BA6-D421CDBAB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9B194-67B9-4722-B3EB-9A0C2F9475A0}" type="datetime1">
              <a:rPr lang="de-DE" smtClean="0"/>
              <a:t>22.09.2022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E48471-A513-8D60-3317-9A33A0330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99A2908-E774-FDD9-3A4A-3BC85C598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7982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8B9817-B187-A1EE-FB46-F11AC789E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1DB9FE-036F-BDB9-B87A-F2C57A60B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425F586-8B48-EDE6-D294-02FE7601A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4284981-4A0E-360C-A85C-A1675CDC4A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92BBBD3-8236-2CF0-6810-654BD7BB5C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E2665B5-099C-0090-130E-484B9E5B5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FC27-0F3E-4C3F-B447-6F02BDAEF827}" type="datetime1">
              <a:rPr lang="de-DE" smtClean="0"/>
              <a:t>22.09.2022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95BDE21-160B-75DF-8816-32268BFC0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5F9AEBC-C265-DA2A-5590-5F4D41B83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947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5A6850-E078-93F0-3806-98E7B3638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BEC820-7873-6DF6-69C1-AA236F1A5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5FC78-4693-4A4D-B092-14D66C6DEFBA}" type="datetime1">
              <a:rPr lang="de-DE" smtClean="0"/>
              <a:t>22.09.2022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3951E05-547A-2903-75E5-BB0B6E939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4F165C-0FAA-F5E5-74F9-2F9DF14F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237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66B3B41-CF09-9EA7-262E-3A8703E0E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463D4-4D6E-4EC4-83EA-02CF2C9B94FB}" type="datetime1">
              <a:rPr lang="de-DE" smtClean="0"/>
              <a:t>22.09.2022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9E14EDD-ACA7-9BD9-1CA5-1B0314771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2E7927D-7912-E924-C36B-F37B74D9F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3525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9D5020-D39C-90BA-70A4-1921C36F3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9D0725-C28A-7ED5-2CB6-88FDEEAEE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E579276-1575-9367-8BB7-FFAFD33F5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EC3DF4B-9417-BB2A-70A5-270A9DD11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4F5D-1C4C-437A-B66F-A70FA6C3FF27}" type="datetime1">
              <a:rPr lang="de-DE" smtClean="0"/>
              <a:t>22.09.2022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0A85706-78D2-F458-298F-1887DF80F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6C96A43-3BB3-8B06-6406-370CF1374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172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FD531A-F643-1EDF-0138-1BAE68D5A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F44374D-4E88-EBF5-2463-1AC0CA758E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E3C0A50-84D6-BDBA-AB4B-CDA21D1F8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73B0978-18A8-9AC1-E8DB-4AD5CC17B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60612-AD34-4FAC-80D6-77DE0DF1727D}" type="datetime1">
              <a:rPr lang="de-DE" smtClean="0"/>
              <a:t>22.09.2022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5791A64-B77C-31FE-8AA6-445D0AB95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EC4261-B1B3-219F-57F9-311E03F7A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213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1A71625-F55D-91F3-10A1-96934B5DFE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-5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25742AC-ECC1-D859-CD0D-0F870026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33ACEB-CBB6-98D7-A949-23ED93221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C4E849-BC2A-6154-5A62-A0C304EE9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E102E-BF2A-4BF2-BA6A-BD48CB3CEBF3}" type="datetime1">
              <a:rPr lang="de-DE" smtClean="0"/>
              <a:t>22.09.2022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B4AC205-6FD6-60F0-A617-8958C9701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66E568-0FDA-82C4-C572-6D73D64BF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5E3F3-D154-4C79-8F30-8F308CA60B2D}" type="slidenum">
              <a:rPr lang="de-DE" smtClean="0"/>
              <a:t>‹Nr.›</a:t>
            </a:fld>
            <a:endParaRPr lang="de-DE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97BDB1F-19E6-5B9B-9140-E3B04CFC6E30}"/>
              </a:ext>
            </a:extLst>
          </p:cNvPr>
          <p:cNvCxnSpPr/>
          <p:nvPr userDrawn="1"/>
        </p:nvCxnSpPr>
        <p:spPr>
          <a:xfrm>
            <a:off x="953861" y="0"/>
            <a:ext cx="0" cy="6858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6" name="Grafik 15">
            <a:extLst>
              <a:ext uri="{FF2B5EF4-FFF2-40B4-BE49-F238E27FC236}">
                <a16:creationId xmlns:a16="http://schemas.microsoft.com/office/drawing/2014/main" id="{A763C8E8-CCC9-CDAF-34EA-22C45D089F0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178" y="104775"/>
            <a:ext cx="392522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2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6.mp4"/><Relationship Id="rId7" Type="http://schemas.openxmlformats.org/officeDocument/2006/relationships/image" Target="../media/image1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E3A316-07AE-F7C6-AD30-19F5CB5F28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An </a:t>
            </a:r>
            <a:r>
              <a:rPr lang="de-DE" dirty="0" err="1"/>
              <a:t>Extendable</a:t>
            </a:r>
            <a:r>
              <a:rPr lang="de-DE" dirty="0"/>
              <a:t> DASH </a:t>
            </a:r>
            <a:r>
              <a:rPr lang="de-DE"/>
              <a:t>Streaming</a:t>
            </a:r>
            <a:r>
              <a:rPr lang="de-DE" dirty="0"/>
              <a:t> System </a:t>
            </a:r>
            <a:r>
              <a:rPr lang="de-DE" dirty="0" err="1"/>
              <a:t>for</a:t>
            </a:r>
            <a:r>
              <a:rPr lang="de-DE" dirty="0"/>
              <a:t> Dynamic Point Clouds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941CA20-897C-5CA9-64AF-E52E17F23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47851"/>
            <a:ext cx="1619250" cy="255587"/>
          </a:xfrm>
        </p:spPr>
        <p:txBody>
          <a:bodyPr/>
          <a:lstStyle/>
          <a:p>
            <a:r>
              <a:rPr lang="de-DE"/>
              <a:t>BACHELOR THESIS</a:t>
            </a:r>
          </a:p>
          <a:p>
            <a:endParaRPr lang="de-DE"/>
          </a:p>
        </p:txBody>
      </p:sp>
      <p:sp>
        <p:nvSpPr>
          <p:cNvPr id="7" name="Vertikaler Textplatzhalter 6">
            <a:extLst>
              <a:ext uri="{FF2B5EF4-FFF2-40B4-BE49-F238E27FC236}">
                <a16:creationId xmlns:a16="http://schemas.microsoft.com/office/drawing/2014/main" id="{7204AE11-EA83-BD36-6A2A-2B9364C63BC2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/>
        <p:txBody>
          <a:bodyPr/>
          <a:lstStyle/>
          <a:p>
            <a:r>
              <a:rPr lang="de-DE"/>
              <a:t>PRESENTATION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C5906E56-5315-58E6-0CA4-9D2C593F5D97}"/>
              </a:ext>
            </a:extLst>
          </p:cNvPr>
          <p:cNvSpPr txBox="1">
            <a:spLocks/>
          </p:cNvSpPr>
          <p:nvPr/>
        </p:nvSpPr>
        <p:spPr>
          <a:xfrm>
            <a:off x="1524000" y="5103284"/>
            <a:ext cx="3911600" cy="742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400"/>
              <a:t>Özgür Erol | Supervisor: Michael Rudolph</a:t>
            </a:r>
          </a:p>
          <a:p>
            <a:pPr algn="l"/>
            <a:endParaRPr lang="de-DE" sz="1400"/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159D123F-0286-327A-CD17-C69B581C8CC3}"/>
              </a:ext>
            </a:extLst>
          </p:cNvPr>
          <p:cNvSpPr txBox="1">
            <a:spLocks/>
          </p:cNvSpPr>
          <p:nvPr/>
        </p:nvSpPr>
        <p:spPr>
          <a:xfrm>
            <a:off x="10668000" y="5341408"/>
            <a:ext cx="1152525" cy="304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400"/>
              <a:t>22.09.2022</a:t>
            </a: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0419CAC1-CD73-AA69-51E3-5D20A1CC8EA7}"/>
              </a:ext>
            </a:extLst>
          </p:cNvPr>
          <p:cNvSpPr txBox="1">
            <a:spLocks/>
          </p:cNvSpPr>
          <p:nvPr/>
        </p:nvSpPr>
        <p:spPr>
          <a:xfrm>
            <a:off x="1524000" y="5341408"/>
            <a:ext cx="5581650" cy="342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400" b="1"/>
              <a:t>Networks and Communication Systems | </a:t>
            </a:r>
            <a:r>
              <a:rPr lang="de-DE" sz="1400"/>
              <a:t>Prof. Dr. –Ing. Amr Rizk</a:t>
            </a:r>
          </a:p>
        </p:txBody>
      </p:sp>
    </p:spTree>
    <p:extLst>
      <p:ext uri="{BB962C8B-B14F-4D97-AF65-F5344CB8AC3E}">
        <p14:creationId xmlns:p14="http://schemas.microsoft.com/office/powerpoint/2010/main" val="1809830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2A0899-B5A1-B726-2963-DAA331BD4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5" name="Vertikaler Textplatzhalter 4">
            <a:extLst>
              <a:ext uri="{FF2B5EF4-FFF2-40B4-BE49-F238E27FC236}">
                <a16:creationId xmlns:a16="http://schemas.microsoft.com/office/drawing/2014/main" id="{8ECAA0BB-E2D9-8915-7E9E-AAEEC7E420E6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/>
        <p:txBody>
          <a:bodyPr/>
          <a:lstStyle/>
          <a:p>
            <a:r>
              <a:rPr lang="de-DE"/>
              <a:t>04 | SERVER ARCHITECTURE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24753708-8993-4829-7CC5-EC8473CE64D9}"/>
              </a:ext>
            </a:extLst>
          </p:cNvPr>
          <p:cNvSpPr/>
          <p:nvPr/>
        </p:nvSpPr>
        <p:spPr>
          <a:xfrm>
            <a:off x="1465943" y="943429"/>
            <a:ext cx="9942286" cy="4934857"/>
          </a:xfrm>
          <a:prstGeom prst="rect">
            <a:avLst/>
          </a:prstGeom>
          <a:solidFill>
            <a:srgbClr val="FFFFFF">
              <a:alpha val="40000"/>
            </a:srgb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A6717B51-CA85-E6B2-1B2A-AC495432A2DA}"/>
              </a:ext>
            </a:extLst>
          </p:cNvPr>
          <p:cNvSpPr/>
          <p:nvPr/>
        </p:nvSpPr>
        <p:spPr>
          <a:xfrm>
            <a:off x="7729426" y="1575844"/>
            <a:ext cx="3404689" cy="74139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b="1">
              <a:solidFill>
                <a:schemeClr val="tx1"/>
              </a:solidFill>
            </a:endParaRPr>
          </a:p>
          <a:p>
            <a:pPr algn="ctr"/>
            <a:r>
              <a:rPr lang="de-DE" sz="1600">
                <a:solidFill>
                  <a:schemeClr val="tx1"/>
                </a:solidFill>
              </a:rPr>
              <a:t>Contains the information for the stream</a:t>
            </a:r>
          </a:p>
          <a:p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EE9A551A-3225-6341-0C5E-B9DEAE2B0608}"/>
              </a:ext>
            </a:extLst>
          </p:cNvPr>
          <p:cNvSpPr/>
          <p:nvPr/>
        </p:nvSpPr>
        <p:spPr>
          <a:xfrm>
            <a:off x="7698946" y="3220639"/>
            <a:ext cx="3435169" cy="74139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b="1">
              <a:solidFill>
                <a:schemeClr val="tx1"/>
              </a:solidFill>
            </a:endParaRPr>
          </a:p>
          <a:p>
            <a:pPr algn="ctr"/>
            <a:r>
              <a:rPr lang="de-DE" sz="1600">
                <a:solidFill>
                  <a:schemeClr val="tx1"/>
                </a:solidFill>
              </a:rPr>
              <a:t>Are transmitted to the client</a:t>
            </a:r>
          </a:p>
          <a:p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8A9C31A4-D17E-9ED1-7749-61C2360BD8A7}"/>
              </a:ext>
            </a:extLst>
          </p:cNvPr>
          <p:cNvSpPr/>
          <p:nvPr/>
        </p:nvSpPr>
        <p:spPr>
          <a:xfrm>
            <a:off x="7690014" y="4865434"/>
            <a:ext cx="3435169" cy="74139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b="1">
              <a:solidFill>
                <a:schemeClr val="tx1"/>
              </a:solidFill>
            </a:endParaRPr>
          </a:p>
          <a:p>
            <a:pPr algn="ctr"/>
            <a:r>
              <a:rPr lang="de-DE" sz="1600">
                <a:solidFill>
                  <a:schemeClr val="tx1"/>
                </a:solidFill>
              </a:rPr>
              <a:t>Required for analysing the point clouds</a:t>
            </a:r>
          </a:p>
          <a:p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BABB5A46-5DFC-D662-5A69-6931075C7837}"/>
              </a:ext>
            </a:extLst>
          </p:cNvPr>
          <p:cNvSpPr/>
          <p:nvPr/>
        </p:nvSpPr>
        <p:spPr>
          <a:xfrm>
            <a:off x="7729427" y="1233597"/>
            <a:ext cx="3400099" cy="34224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b="1">
                <a:solidFill>
                  <a:schemeClr val="tx1"/>
                </a:solidFill>
              </a:rPr>
              <a:t>MPD File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3627E7A-661A-D254-3F89-D55DC88A6A22}"/>
              </a:ext>
            </a:extLst>
          </p:cNvPr>
          <p:cNvSpPr/>
          <p:nvPr/>
        </p:nvSpPr>
        <p:spPr>
          <a:xfrm>
            <a:off x="7698947" y="2878392"/>
            <a:ext cx="3426236" cy="34224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b="1">
                <a:solidFill>
                  <a:schemeClr val="tx1"/>
                </a:solidFill>
              </a:rPr>
              <a:t>Compressed Point Cloud Data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BC186546-41A0-022F-54E3-723BB40C4F35}"/>
              </a:ext>
            </a:extLst>
          </p:cNvPr>
          <p:cNvSpPr/>
          <p:nvPr/>
        </p:nvSpPr>
        <p:spPr>
          <a:xfrm>
            <a:off x="7690016" y="4523187"/>
            <a:ext cx="3426236" cy="34224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b="1">
                <a:solidFill>
                  <a:schemeClr val="tx1"/>
                </a:solidFill>
              </a:rPr>
              <a:t>Raw Point Cloud Data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0DED2B3B-AB28-4053-C924-9DEA62689894}"/>
              </a:ext>
            </a:extLst>
          </p:cNvPr>
          <p:cNvSpPr/>
          <p:nvPr/>
        </p:nvSpPr>
        <p:spPr>
          <a:xfrm>
            <a:off x="1816700" y="1575844"/>
            <a:ext cx="3403000" cy="74139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b="1">
              <a:solidFill>
                <a:schemeClr val="tx1"/>
              </a:solidFill>
            </a:endParaRPr>
          </a:p>
          <a:p>
            <a:pPr algn="ctr"/>
            <a:r>
              <a:rPr lang="de-DE" sz="1600">
                <a:solidFill>
                  <a:schemeClr val="tx1"/>
                </a:solidFill>
              </a:rPr>
              <a:t>Creates the MPD file</a:t>
            </a:r>
          </a:p>
          <a:p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06E9A20C-AD08-AAE9-390F-0428A8A617C9}"/>
              </a:ext>
            </a:extLst>
          </p:cNvPr>
          <p:cNvSpPr/>
          <p:nvPr/>
        </p:nvSpPr>
        <p:spPr>
          <a:xfrm>
            <a:off x="1816700" y="1233597"/>
            <a:ext cx="3400099" cy="34224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b="1">
                <a:solidFill>
                  <a:schemeClr val="tx1"/>
                </a:solidFill>
              </a:rPr>
              <a:t>MPD Creation Module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5EA39B6F-B4F4-26D4-E751-C1B2A609F1AD}"/>
              </a:ext>
            </a:extLst>
          </p:cNvPr>
          <p:cNvSpPr/>
          <p:nvPr/>
        </p:nvSpPr>
        <p:spPr>
          <a:xfrm>
            <a:off x="1761653" y="3220638"/>
            <a:ext cx="3404689" cy="74139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b="1">
              <a:solidFill>
                <a:schemeClr val="tx1"/>
              </a:solidFill>
            </a:endParaRPr>
          </a:p>
          <a:p>
            <a:pPr algn="ctr"/>
            <a:r>
              <a:rPr lang="de-DE" sz="1600">
                <a:solidFill>
                  <a:schemeClr val="tx1"/>
                </a:solidFill>
              </a:rPr>
              <a:t>Contains the configuration options for the point cloud scene</a:t>
            </a:r>
          </a:p>
          <a:p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D8F1A50A-092B-713C-D0BD-CE4EFE9C10A0}"/>
              </a:ext>
            </a:extLst>
          </p:cNvPr>
          <p:cNvSpPr/>
          <p:nvPr/>
        </p:nvSpPr>
        <p:spPr>
          <a:xfrm>
            <a:off x="1761654" y="2878391"/>
            <a:ext cx="3400099" cy="34224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b="1">
                <a:solidFill>
                  <a:schemeClr val="tx1"/>
                </a:solidFill>
              </a:rPr>
              <a:t>Configuration File</a:t>
            </a:r>
          </a:p>
        </p:txBody>
      </p: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C3132602-3754-B75A-45DD-9A920534E324}"/>
              </a:ext>
            </a:extLst>
          </p:cNvPr>
          <p:cNvCxnSpPr/>
          <p:nvPr/>
        </p:nvCxnSpPr>
        <p:spPr>
          <a:xfrm flipH="1">
            <a:off x="5216799" y="1809750"/>
            <a:ext cx="1126851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9DFE9340-E519-87BC-541A-6D0F9446DD83}"/>
              </a:ext>
            </a:extLst>
          </p:cNvPr>
          <p:cNvCxnSpPr>
            <a:cxnSpLocks/>
          </p:cNvCxnSpPr>
          <p:nvPr/>
        </p:nvCxnSpPr>
        <p:spPr>
          <a:xfrm>
            <a:off x="6343650" y="1809750"/>
            <a:ext cx="0" cy="3426383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8D5704F2-FF95-78DC-CFDD-81693EE8A64A}"/>
              </a:ext>
            </a:extLst>
          </p:cNvPr>
          <p:cNvCxnSpPr>
            <a:cxnSpLocks/>
          </p:cNvCxnSpPr>
          <p:nvPr/>
        </p:nvCxnSpPr>
        <p:spPr>
          <a:xfrm flipH="1">
            <a:off x="6339306" y="5236133"/>
            <a:ext cx="1350708" cy="0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B3CCADF9-16D8-0B7F-560C-5D6742D21306}"/>
              </a:ext>
            </a:extLst>
          </p:cNvPr>
          <p:cNvCxnSpPr>
            <a:cxnSpLocks/>
          </p:cNvCxnSpPr>
          <p:nvPr/>
        </p:nvCxnSpPr>
        <p:spPr>
          <a:xfrm flipH="1">
            <a:off x="6339306" y="3522941"/>
            <a:ext cx="1350708" cy="0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6" name="Gerade Verbindung mit Pfeil 55">
            <a:extLst>
              <a:ext uri="{FF2B5EF4-FFF2-40B4-BE49-F238E27FC236}">
                <a16:creationId xmlns:a16="http://schemas.microsoft.com/office/drawing/2014/main" id="{080AB9CB-591C-1EE5-6460-F887F91ABBEA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5216799" y="1404721"/>
            <a:ext cx="2512627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5" name="Gerade Verbindung mit Pfeil 64">
            <a:extLst>
              <a:ext uri="{FF2B5EF4-FFF2-40B4-BE49-F238E27FC236}">
                <a16:creationId xmlns:a16="http://schemas.microsoft.com/office/drawing/2014/main" id="{6A157E1E-C610-9916-6365-13283FD0E3D2}"/>
              </a:ext>
            </a:extLst>
          </p:cNvPr>
          <p:cNvCxnSpPr>
            <a:cxnSpLocks/>
          </p:cNvCxnSpPr>
          <p:nvPr/>
        </p:nvCxnSpPr>
        <p:spPr>
          <a:xfrm flipV="1">
            <a:off x="3461704" y="2317243"/>
            <a:ext cx="0" cy="561149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B5432453-DDFC-141B-4CFB-03279A6A2F0A}"/>
              </a:ext>
            </a:extLst>
          </p:cNvPr>
          <p:cNvSpPr txBox="1"/>
          <p:nvPr/>
        </p:nvSpPr>
        <p:spPr>
          <a:xfrm>
            <a:off x="1395152" y="428435"/>
            <a:ext cx="3766602" cy="338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/>
              <a:t>Figure 3 </a:t>
            </a:r>
            <a:r>
              <a:rPr lang="de-DE" sz="1600"/>
              <a:t>The architecture of the server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701EE2D5-A61C-E2E8-2BFD-BE98593D4FB8}"/>
              </a:ext>
            </a:extLst>
          </p:cNvPr>
          <p:cNvCxnSpPr>
            <a:cxnSpLocks/>
          </p:cNvCxnSpPr>
          <p:nvPr/>
        </p:nvCxnSpPr>
        <p:spPr>
          <a:xfrm>
            <a:off x="1487024" y="766990"/>
            <a:ext cx="3465976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4924794D-CCCC-72E8-2924-7DDC81300F09}"/>
              </a:ext>
            </a:extLst>
          </p:cNvPr>
          <p:cNvCxnSpPr>
            <a:cxnSpLocks/>
          </p:cNvCxnSpPr>
          <p:nvPr/>
        </p:nvCxnSpPr>
        <p:spPr>
          <a:xfrm>
            <a:off x="1487024" y="416708"/>
            <a:ext cx="345924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533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24753708-8993-4829-7CC5-EC8473CE64D9}"/>
              </a:ext>
            </a:extLst>
          </p:cNvPr>
          <p:cNvSpPr/>
          <p:nvPr/>
        </p:nvSpPr>
        <p:spPr>
          <a:xfrm>
            <a:off x="1465943" y="943429"/>
            <a:ext cx="9942286" cy="4934857"/>
          </a:xfrm>
          <a:prstGeom prst="rect">
            <a:avLst/>
          </a:prstGeom>
          <a:solidFill>
            <a:srgbClr val="FFFFFF">
              <a:alpha val="40000"/>
            </a:srgb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  <a:p>
            <a:pPr algn="ctr"/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CF5E8D8-DDFD-8B63-C098-4D36BF522338}"/>
              </a:ext>
            </a:extLst>
          </p:cNvPr>
          <p:cNvSpPr/>
          <p:nvPr/>
        </p:nvSpPr>
        <p:spPr>
          <a:xfrm>
            <a:off x="7383669" y="1552952"/>
            <a:ext cx="3868733" cy="4167632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2A0899-B5A1-B726-2963-DAA331BD4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5" name="Vertikaler Textplatzhalter 4">
            <a:extLst>
              <a:ext uri="{FF2B5EF4-FFF2-40B4-BE49-F238E27FC236}">
                <a16:creationId xmlns:a16="http://schemas.microsoft.com/office/drawing/2014/main" id="{8ECAA0BB-E2D9-8915-7E9E-AAEEC7E420E6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/>
        <p:txBody>
          <a:bodyPr/>
          <a:lstStyle/>
          <a:p>
            <a:r>
              <a:rPr lang="de-DE"/>
              <a:t>04 | CLIENT ARCHITECTURE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A6717B51-CA85-E6B2-1B2A-AC495432A2DA}"/>
              </a:ext>
            </a:extLst>
          </p:cNvPr>
          <p:cNvSpPr/>
          <p:nvPr/>
        </p:nvSpPr>
        <p:spPr>
          <a:xfrm>
            <a:off x="7657761" y="2232778"/>
            <a:ext cx="3404689" cy="74139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b="1">
              <a:solidFill>
                <a:schemeClr val="tx1"/>
              </a:solidFill>
            </a:endParaRPr>
          </a:p>
          <a:p>
            <a:pPr algn="ctr"/>
            <a:r>
              <a:rPr lang="de-DE" sz="1600">
                <a:solidFill>
                  <a:schemeClr val="tx1"/>
                </a:solidFill>
              </a:rPr>
              <a:t>Estimates the user‘s bandwidth</a:t>
            </a:r>
          </a:p>
          <a:p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EE9A551A-3225-6341-0C5E-B9DEAE2B0608}"/>
              </a:ext>
            </a:extLst>
          </p:cNvPr>
          <p:cNvSpPr/>
          <p:nvPr/>
        </p:nvSpPr>
        <p:spPr>
          <a:xfrm>
            <a:off x="7631624" y="3535324"/>
            <a:ext cx="3435169" cy="74139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b="1">
              <a:solidFill>
                <a:schemeClr val="tx1"/>
              </a:solidFill>
            </a:endParaRPr>
          </a:p>
          <a:p>
            <a:pPr algn="ctr"/>
            <a:r>
              <a:rPr lang="de-DE" sz="1600">
                <a:solidFill>
                  <a:schemeClr val="tx1"/>
                </a:solidFill>
              </a:rPr>
              <a:t>Decides how the bandwidth is allocated to the ranked objects</a:t>
            </a:r>
          </a:p>
          <a:p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8A9C31A4-D17E-9ED1-7749-61C2360BD8A7}"/>
              </a:ext>
            </a:extLst>
          </p:cNvPr>
          <p:cNvSpPr/>
          <p:nvPr/>
        </p:nvSpPr>
        <p:spPr>
          <a:xfrm>
            <a:off x="7622692" y="4837869"/>
            <a:ext cx="3435169" cy="74139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b="1">
              <a:solidFill>
                <a:schemeClr val="tx1"/>
              </a:solidFill>
            </a:endParaRPr>
          </a:p>
          <a:p>
            <a:pPr algn="ctr"/>
            <a:r>
              <a:rPr lang="de-DE" sz="1600">
                <a:solidFill>
                  <a:schemeClr val="tx1"/>
                </a:solidFill>
              </a:rPr>
              <a:t>Prevents stalls and rebuffering</a:t>
            </a:r>
          </a:p>
          <a:p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BABB5A46-5DFC-D662-5A69-6931075C7837}"/>
              </a:ext>
            </a:extLst>
          </p:cNvPr>
          <p:cNvSpPr/>
          <p:nvPr/>
        </p:nvSpPr>
        <p:spPr>
          <a:xfrm>
            <a:off x="7657762" y="1890531"/>
            <a:ext cx="3400099" cy="34224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b="1">
                <a:solidFill>
                  <a:schemeClr val="tx1"/>
                </a:solidFill>
              </a:rPr>
              <a:t>Throughput Estimator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3627E7A-661A-D254-3F89-D55DC88A6A22}"/>
              </a:ext>
            </a:extLst>
          </p:cNvPr>
          <p:cNvSpPr/>
          <p:nvPr/>
        </p:nvSpPr>
        <p:spPr>
          <a:xfrm>
            <a:off x="7631625" y="3193077"/>
            <a:ext cx="3426236" cy="34224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b="1">
                <a:solidFill>
                  <a:schemeClr val="tx1"/>
                </a:solidFill>
              </a:rPr>
              <a:t>Bitrate Allocation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BC186546-41A0-022F-54E3-723BB40C4F35}"/>
              </a:ext>
            </a:extLst>
          </p:cNvPr>
          <p:cNvSpPr/>
          <p:nvPr/>
        </p:nvSpPr>
        <p:spPr>
          <a:xfrm>
            <a:off x="7622694" y="4495622"/>
            <a:ext cx="3426236" cy="34224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b="1">
                <a:solidFill>
                  <a:schemeClr val="tx1"/>
                </a:solidFill>
              </a:rPr>
              <a:t>Buffer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0DED2B3B-AB28-4053-C924-9DEA62689894}"/>
              </a:ext>
            </a:extLst>
          </p:cNvPr>
          <p:cNvSpPr/>
          <p:nvPr/>
        </p:nvSpPr>
        <p:spPr>
          <a:xfrm>
            <a:off x="1673445" y="1566399"/>
            <a:ext cx="3428504" cy="74139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b="1">
              <a:solidFill>
                <a:schemeClr val="tx1"/>
              </a:solidFill>
            </a:endParaRPr>
          </a:p>
          <a:p>
            <a:pPr algn="ctr"/>
            <a:r>
              <a:rPr lang="de-DE" sz="1600">
                <a:solidFill>
                  <a:schemeClr val="tx1"/>
                </a:solidFill>
              </a:rPr>
              <a:t>Reads the MPD file</a:t>
            </a:r>
          </a:p>
          <a:p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06E9A20C-AD08-AAE9-390F-0428A8A617C9}"/>
              </a:ext>
            </a:extLst>
          </p:cNvPr>
          <p:cNvSpPr/>
          <p:nvPr/>
        </p:nvSpPr>
        <p:spPr>
          <a:xfrm>
            <a:off x="1673445" y="1224152"/>
            <a:ext cx="3425582" cy="34224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b="1">
                <a:solidFill>
                  <a:schemeClr val="tx1"/>
                </a:solidFill>
              </a:rPr>
              <a:t>MPD Parser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5EA39B6F-B4F4-26D4-E751-C1B2A609F1AD}"/>
              </a:ext>
            </a:extLst>
          </p:cNvPr>
          <p:cNvSpPr/>
          <p:nvPr/>
        </p:nvSpPr>
        <p:spPr>
          <a:xfrm>
            <a:off x="1669709" y="2835578"/>
            <a:ext cx="3430206" cy="74139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b="1">
              <a:solidFill>
                <a:schemeClr val="tx1"/>
              </a:solidFill>
            </a:endParaRPr>
          </a:p>
          <a:p>
            <a:pPr algn="ctr"/>
            <a:r>
              <a:rPr lang="de-DE" sz="1600">
                <a:solidFill>
                  <a:schemeClr val="tx1"/>
                </a:solidFill>
              </a:rPr>
              <a:t>Contains the configuration options for the client</a:t>
            </a:r>
          </a:p>
          <a:p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D8F1A50A-092B-713C-D0BD-CE4EFE9C10A0}"/>
              </a:ext>
            </a:extLst>
          </p:cNvPr>
          <p:cNvSpPr/>
          <p:nvPr/>
        </p:nvSpPr>
        <p:spPr>
          <a:xfrm>
            <a:off x="1669710" y="2493331"/>
            <a:ext cx="3425582" cy="34224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b="1">
                <a:solidFill>
                  <a:schemeClr val="tx1"/>
                </a:solidFill>
              </a:rPr>
              <a:t>Configuration File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99A209D-3D24-1DBA-0A39-2C629DF48816}"/>
              </a:ext>
            </a:extLst>
          </p:cNvPr>
          <p:cNvSpPr/>
          <p:nvPr/>
        </p:nvSpPr>
        <p:spPr>
          <a:xfrm>
            <a:off x="1669709" y="4837869"/>
            <a:ext cx="3435168" cy="74139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b="1">
              <a:solidFill>
                <a:schemeClr val="tx1"/>
              </a:solidFill>
            </a:endParaRPr>
          </a:p>
          <a:p>
            <a:pPr algn="ctr"/>
            <a:r>
              <a:rPr lang="de-DE" sz="1600">
                <a:solidFill>
                  <a:schemeClr val="tx1"/>
                </a:solidFill>
              </a:rPr>
              <a:t>Evaluates the performance of the system configuration</a:t>
            </a:r>
          </a:p>
          <a:p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FFED0C9-43C8-B5A4-C1D9-3204144B2BAF}"/>
              </a:ext>
            </a:extLst>
          </p:cNvPr>
          <p:cNvSpPr/>
          <p:nvPr/>
        </p:nvSpPr>
        <p:spPr>
          <a:xfrm>
            <a:off x="1669709" y="4495622"/>
            <a:ext cx="3432240" cy="34224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b="1">
                <a:solidFill>
                  <a:schemeClr val="tx1"/>
                </a:solidFill>
              </a:rPr>
              <a:t>Logging &amp; Diagram Creation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5AF9B17-D97D-1B86-6EBF-D5D44AAD6CBC}"/>
              </a:ext>
            </a:extLst>
          </p:cNvPr>
          <p:cNvSpPr/>
          <p:nvPr/>
        </p:nvSpPr>
        <p:spPr>
          <a:xfrm>
            <a:off x="7390478" y="1219896"/>
            <a:ext cx="3861924" cy="34224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b="1">
                <a:solidFill>
                  <a:schemeClr val="tx1"/>
                </a:solidFill>
              </a:rPr>
              <a:t>Adaptation Algorithm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20AB471-0304-1684-5719-D1E8BED89721}"/>
              </a:ext>
            </a:extLst>
          </p:cNvPr>
          <p:cNvCxnSpPr>
            <a:cxnSpLocks/>
          </p:cNvCxnSpPr>
          <p:nvPr/>
        </p:nvCxnSpPr>
        <p:spPr>
          <a:xfrm flipH="1" flipV="1">
            <a:off x="5095292" y="3181986"/>
            <a:ext cx="1010233" cy="11091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A277BA27-88AB-39F9-D6E0-EC6689297CD9}"/>
              </a:ext>
            </a:extLst>
          </p:cNvPr>
          <p:cNvCxnSpPr>
            <a:cxnSpLocks/>
          </p:cNvCxnSpPr>
          <p:nvPr/>
        </p:nvCxnSpPr>
        <p:spPr>
          <a:xfrm flipH="1">
            <a:off x="5101949" y="1888331"/>
            <a:ext cx="1003576" cy="2200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EBFCE025-30D4-AB14-900E-B1E58FE50ACD}"/>
              </a:ext>
            </a:extLst>
          </p:cNvPr>
          <p:cNvCxnSpPr>
            <a:cxnSpLocks/>
          </p:cNvCxnSpPr>
          <p:nvPr/>
        </p:nvCxnSpPr>
        <p:spPr>
          <a:xfrm flipH="1">
            <a:off x="6096000" y="1885950"/>
            <a:ext cx="2381" cy="1307127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E8C67F5B-A4FE-8773-B6F6-9DBB993BD5F3}"/>
              </a:ext>
            </a:extLst>
          </p:cNvPr>
          <p:cNvCxnSpPr>
            <a:cxnSpLocks/>
          </p:cNvCxnSpPr>
          <p:nvPr/>
        </p:nvCxnSpPr>
        <p:spPr>
          <a:xfrm>
            <a:off x="6105525" y="2493331"/>
            <a:ext cx="1278144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40D3820B-6647-BE37-E0F1-EB96E0E18CAA}"/>
              </a:ext>
            </a:extLst>
          </p:cNvPr>
          <p:cNvCxnSpPr>
            <a:cxnSpLocks/>
          </p:cNvCxnSpPr>
          <p:nvPr/>
        </p:nvCxnSpPr>
        <p:spPr>
          <a:xfrm flipH="1">
            <a:off x="5101949" y="5171217"/>
            <a:ext cx="2281720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59F31D79-05A8-E59B-9781-FF9234B703C4}"/>
              </a:ext>
            </a:extLst>
          </p:cNvPr>
          <p:cNvSpPr txBox="1"/>
          <p:nvPr/>
        </p:nvSpPr>
        <p:spPr>
          <a:xfrm>
            <a:off x="1395152" y="428435"/>
            <a:ext cx="3766602" cy="338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/>
              <a:t>Figure 4 </a:t>
            </a:r>
            <a:r>
              <a:rPr lang="de-DE" sz="1600"/>
              <a:t>The architecture of the client</a:t>
            </a:r>
          </a:p>
        </p:txBody>
      </p: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24826148-0460-864F-8B9C-B47CB5757657}"/>
              </a:ext>
            </a:extLst>
          </p:cNvPr>
          <p:cNvCxnSpPr>
            <a:cxnSpLocks/>
          </p:cNvCxnSpPr>
          <p:nvPr/>
        </p:nvCxnSpPr>
        <p:spPr>
          <a:xfrm>
            <a:off x="1487024" y="766990"/>
            <a:ext cx="3374536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0FB7A8AA-794B-2300-BC8F-D7FF5293B1B0}"/>
              </a:ext>
            </a:extLst>
          </p:cNvPr>
          <p:cNvCxnSpPr>
            <a:cxnSpLocks/>
          </p:cNvCxnSpPr>
          <p:nvPr/>
        </p:nvCxnSpPr>
        <p:spPr>
          <a:xfrm>
            <a:off x="1487024" y="416708"/>
            <a:ext cx="3374536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17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593125-BFA1-9141-6B40-D1BEEE98B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5" name="Vertikaler Textplatzhalter 4">
            <a:extLst>
              <a:ext uri="{FF2B5EF4-FFF2-40B4-BE49-F238E27FC236}">
                <a16:creationId xmlns:a16="http://schemas.microsoft.com/office/drawing/2014/main" id="{BF748D0E-7D74-D043-C603-B399B70C8128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/>
        <p:txBody>
          <a:bodyPr/>
          <a:lstStyle/>
          <a:p>
            <a:r>
              <a:rPr lang="de-DE"/>
              <a:t>05 | CONFIGURATION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FB32767-5C26-AED5-09C8-9236518DB17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505860" y="1616058"/>
            <a:ext cx="4590141" cy="34778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100">
                <a:solidFill>
                  <a:schemeClr val="bg1">
                    <a:lumMod val="6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[basic]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lang="de-DE" altLang="de-DE" sz="1100">
                <a:solidFill>
                  <a:schemeClr val="bg1">
                    <a:lumMod val="6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2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server_url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80808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192.168.178.73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3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manifest_filename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80808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manifest-multi-10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4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min_buffer_size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80808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2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5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dash_logic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80808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basic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6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C8C8C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# bitrate_allocation=greedy</a:t>
            </a:r>
            <a:b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C8C8C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7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bandwidth_trace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80808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40-wired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8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simulation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80808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true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9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10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[print] 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C8C8C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# options: ["true"|"false"]</a:t>
            </a:r>
            <a:b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C8C8C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11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print_bandwidth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80808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true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12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print_buffer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80808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true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13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print_file_request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80808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true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14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15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[log] 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C8C8C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# options: ["true"|"false"]</a:t>
            </a:r>
            <a:b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C8C8C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16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log_bandwidth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80808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false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17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log_buffer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80808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false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18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19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[diagram] 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C8C8C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# options: ["disable"|"show"|"save"]</a:t>
            </a:r>
            <a:b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C8C8C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20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buffer_chart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80808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save</a:t>
            </a:r>
            <a:endParaRPr kumimoji="0" lang="de-DE" alt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scadia Code" panose="020B0509020204030204" pitchFamily="49" charset="0"/>
              <a:cs typeface="Cascadia Code" panose="020B0509020204030204" pitchFamily="49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B4950BE-CC46-D1B2-EF2A-4AA5FE31AEEE}"/>
              </a:ext>
            </a:extLst>
          </p:cNvPr>
          <p:cNvSpPr txBox="1"/>
          <p:nvPr/>
        </p:nvSpPr>
        <p:spPr>
          <a:xfrm>
            <a:off x="1452971" y="1107432"/>
            <a:ext cx="464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/>
              <a:t>Listing 2 </a:t>
            </a:r>
            <a:r>
              <a:rPr lang="de-DE" sz="1600"/>
              <a:t>The configuration file for the client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AAF70B8A-BD6D-8000-0A00-FCAFDD8D22AC}"/>
              </a:ext>
            </a:extLst>
          </p:cNvPr>
          <p:cNvCxnSpPr>
            <a:cxnSpLocks/>
          </p:cNvCxnSpPr>
          <p:nvPr/>
        </p:nvCxnSpPr>
        <p:spPr>
          <a:xfrm>
            <a:off x="1505860" y="1472148"/>
            <a:ext cx="401102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375CDBAA-6978-7FD7-2C21-DE402F0FF313}"/>
              </a:ext>
            </a:extLst>
          </p:cNvPr>
          <p:cNvSpPr txBox="1"/>
          <p:nvPr/>
        </p:nvSpPr>
        <p:spPr>
          <a:xfrm>
            <a:off x="6834377" y="1107432"/>
            <a:ext cx="425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/>
              <a:t>Listing 3 </a:t>
            </a:r>
            <a:r>
              <a:rPr lang="de-DE" sz="1600"/>
              <a:t>The configuration file for the server</a:t>
            </a: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4254A031-76C5-E78F-257E-BE1DD7B0A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2500" y="1622933"/>
            <a:ext cx="4590141" cy="347787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100">
                <a:solidFill>
                  <a:schemeClr val="bg1">
                    <a:lumMod val="6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[basic]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lang="de-DE" altLang="de-DE" sz="1100">
                <a:solidFill>
                  <a:schemeClr val="bg1">
                    <a:lumMod val="6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2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title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80808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Multi Point Cloud Setting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lang="de-DE" altLang="de-DE" sz="1100">
                <a:solidFill>
                  <a:schemeClr val="bg1">
                    <a:lumMod val="6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3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file_format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80808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bin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lang="de-DE" altLang="de-DE" sz="1100">
                <a:solidFill>
                  <a:schemeClr val="bg1">
                    <a:lumMod val="6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4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type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80808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dynamic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lang="de-DE" altLang="de-DE" sz="1100">
                <a:solidFill>
                  <a:schemeClr val="bg1">
                    <a:lumMod val="6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5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framerate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80808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30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lang="de-DE" altLang="de-DE" sz="1100">
                <a:solidFill>
                  <a:schemeClr val="bg1">
                    <a:lumMod val="6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6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duration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80808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lang="de-DE" altLang="de-DE" sz="1100">
                <a:solidFill>
                  <a:schemeClr val="bg1">
                    <a:lumMod val="6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7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pc_directory_name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80808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point-clouds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lang="de-DE" altLang="de-DE" sz="1100">
                <a:solidFill>
                  <a:schemeClr val="bg1">
                    <a:lumMod val="6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8</a:t>
            </a:r>
            <a:r>
              <a:rPr lang="de-DE" altLang="de-DE" sz="1100">
                <a:solidFill>
                  <a:schemeClr val="bg1">
                    <a:lumMod val="50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representation_url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80808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$adaptationset_name$/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100">
                <a:solidFill>
                  <a:schemeClr val="bg1">
                    <a:lumMod val="6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lang="de-DE" altLang="de-DE" sz="1100">
                <a:solidFill>
                  <a:schemeClr val="bg1">
                    <a:lumMod val="50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$representation_id$/segment_$period_id$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lang="de-DE" altLang="de-DE" sz="1100">
                <a:solidFill>
                  <a:schemeClr val="bg1">
                    <a:lumMod val="6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9</a:t>
            </a:r>
            <a:r>
              <a:rPr lang="de-DE" altLang="de-DE" sz="1100">
                <a:solidFill>
                  <a:schemeClr val="bg1">
                    <a:lumMod val="50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lang="de-DE" altLang="de-DE" sz="1100">
                <a:solidFill>
                  <a:schemeClr val="bg1">
                    <a:lumMod val="7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10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[loot]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lang="de-DE" altLang="de-DE" sz="1100">
                <a:solidFill>
                  <a:schemeClr val="bg1">
                    <a:lumMod val="7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11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rot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80808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0 0 0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lang="de-DE" altLang="de-DE" sz="1100">
                <a:solidFill>
                  <a:schemeClr val="bg1">
                    <a:lumMod val="7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12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pos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80808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-1400 0 0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lang="de-DE" altLang="de-DE" sz="1100">
                <a:solidFill>
                  <a:schemeClr val="bg1">
                    <a:lumMod val="7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13</a:t>
            </a:r>
            <a:endParaRPr kumimoji="0" lang="de-DE" altLang="de-DE" sz="1100" b="0" i="0" u="none" strike="noStrike" cap="none" normalizeH="0" baseline="0">
              <a:ln>
                <a:noFill/>
              </a:ln>
              <a:solidFill>
                <a:srgbClr val="067D17"/>
              </a:solidFill>
              <a:effectLst/>
              <a:latin typeface="Cascadia Code" panose="020B0509020204030204" pitchFamily="49" charset="0"/>
              <a:ea typeface="JetBrains Mono"/>
              <a:cs typeface="Cascadia Code" panose="020B05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100">
                <a:solidFill>
                  <a:schemeClr val="bg1">
                    <a:lumMod val="7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14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[redandblack]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lang="de-DE" altLang="de-DE" sz="1100">
                <a:solidFill>
                  <a:schemeClr val="bg1">
                    <a:lumMod val="7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15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rot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80808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0 0 0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lang="de-DE" altLang="de-DE" sz="1100">
                <a:solidFill>
                  <a:schemeClr val="bg1">
                    <a:lumMod val="7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16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pos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80808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-900 0 0</a:t>
            </a:r>
            <a:b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lang="de-DE" altLang="de-DE" sz="1100">
                <a:solidFill>
                  <a:schemeClr val="bg1">
                    <a:lumMod val="7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17</a:t>
            </a:r>
            <a:endParaRPr lang="de-DE" altLang="de-DE" sz="1100">
              <a:solidFill>
                <a:srgbClr val="067D17"/>
              </a:solidFill>
              <a:latin typeface="Cascadia Code" panose="020B0509020204030204" pitchFamily="49" charset="0"/>
              <a:ea typeface="JetBrains Mono"/>
              <a:cs typeface="Cascadia Code" panose="020B05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100">
                <a:solidFill>
                  <a:schemeClr val="bg1">
                    <a:lumMod val="7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18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[solder]</a:t>
            </a:r>
            <a:endParaRPr kumimoji="0" lang="de-DE" altLang="de-DE" sz="1100" b="0" i="1" u="none" strike="noStrike" cap="none" normalizeH="0" baseline="0">
              <a:ln>
                <a:noFill/>
              </a:ln>
              <a:solidFill>
                <a:srgbClr val="8C8C8C"/>
              </a:solidFill>
              <a:effectLst/>
              <a:latin typeface="Cascadia Code" panose="020B0509020204030204" pitchFamily="49" charset="0"/>
              <a:ea typeface="JetBrains Mono"/>
              <a:cs typeface="Cascadia Code" panose="020B05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100">
                <a:solidFill>
                  <a:schemeClr val="bg1">
                    <a:lumMod val="7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19 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C8C8C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# ...</a:t>
            </a:r>
            <a:endParaRPr kumimoji="0" lang="de-DE" altLang="de-DE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scadia Code" panose="020B0509020204030204" pitchFamily="49" charset="0"/>
              <a:cs typeface="Cascadia Code" panose="020B0509020204030204" pitchFamily="49" charset="0"/>
            </a:endParaRPr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522A02E7-8428-9921-BFD1-11732BEF3E44}"/>
              </a:ext>
            </a:extLst>
          </p:cNvPr>
          <p:cNvCxnSpPr>
            <a:cxnSpLocks/>
          </p:cNvCxnSpPr>
          <p:nvPr/>
        </p:nvCxnSpPr>
        <p:spPr>
          <a:xfrm flipV="1">
            <a:off x="1505860" y="1078594"/>
            <a:ext cx="4011020" cy="291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6D78CD05-7013-0222-0C8D-84FE8E270165}"/>
              </a:ext>
            </a:extLst>
          </p:cNvPr>
          <p:cNvCxnSpPr>
            <a:cxnSpLocks/>
          </p:cNvCxnSpPr>
          <p:nvPr/>
        </p:nvCxnSpPr>
        <p:spPr>
          <a:xfrm>
            <a:off x="6922500" y="1472148"/>
            <a:ext cx="40598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56AF4D59-8819-75D4-2C0A-FE469EA47867}"/>
              </a:ext>
            </a:extLst>
          </p:cNvPr>
          <p:cNvCxnSpPr>
            <a:cxnSpLocks/>
          </p:cNvCxnSpPr>
          <p:nvPr/>
        </p:nvCxnSpPr>
        <p:spPr>
          <a:xfrm>
            <a:off x="6922500" y="1078594"/>
            <a:ext cx="40598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017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59785A-5E09-9E01-5481-891C01B86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5" name="Vertikaler Textplatzhalter 4">
            <a:extLst>
              <a:ext uri="{FF2B5EF4-FFF2-40B4-BE49-F238E27FC236}">
                <a16:creationId xmlns:a16="http://schemas.microsoft.com/office/drawing/2014/main" id="{93C021FB-00BD-E116-D7A4-BC05A2D7879F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/>
        <p:txBody>
          <a:bodyPr/>
          <a:lstStyle/>
          <a:p>
            <a:r>
              <a:rPr lang="de-DE"/>
              <a:t>05 | MPD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B998D95-6C8D-BAC0-2066-3ED0CAF75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1623454"/>
            <a:ext cx="10281556" cy="415498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100">
                <a:solidFill>
                  <a:schemeClr val="bg1">
                    <a:lumMod val="6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&lt;?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xml version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='1.0'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encoding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='UTF-8'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?&gt;</a:t>
            </a:r>
            <a:b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lang="de-DE" altLang="de-DE" sz="1100">
                <a:solidFill>
                  <a:schemeClr val="bg1">
                    <a:lumMod val="6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2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&lt;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MPD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format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="bin"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type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="dynamic"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mediaPresentationDuration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="2"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framerate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="30"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&gt;</a:t>
            </a:r>
            <a:b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lang="de-DE" altLang="de-DE" sz="1100">
                <a:solidFill>
                  <a:schemeClr val="bg1">
                    <a:lumMod val="6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3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  &lt;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RepresentationURL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&gt;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80808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point-clouds/$adaptationset_name$/$representation_id$/segment_$period_id$.bin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&lt;/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RepresentationURL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&gt;</a:t>
            </a:r>
            <a:b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lang="de-DE" altLang="de-DE" sz="1100">
                <a:solidFill>
                  <a:schemeClr val="bg1">
                    <a:lumMod val="6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4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   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&lt;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Period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id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="0"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&gt;</a:t>
            </a:r>
            <a:b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lang="de-DE" altLang="de-DE" sz="1100">
                <a:solidFill>
                  <a:schemeClr val="bg1">
                    <a:lumMod val="6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5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    &lt;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AdaptationSet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id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="0"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name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="longdress"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duration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="1"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pos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="100 0 0"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rot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="0 0 0"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size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="103 9 22 459 1012 318"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&gt;</a:t>
            </a:r>
            <a:b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lang="de-DE" altLang="de-DE" sz="1100">
                <a:solidFill>
                  <a:schemeClr val="bg1">
                    <a:lumMod val="6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6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       &lt;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Representation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id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="1"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bandwidth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="4511264" 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/&gt;</a:t>
            </a:r>
            <a:b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lang="de-DE" altLang="de-DE" sz="1100">
                <a:solidFill>
                  <a:schemeClr val="bg1">
                    <a:lumMod val="6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7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       &lt;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Representation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id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="2"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bandwidth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="7704904" 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/&gt;</a:t>
            </a:r>
            <a:b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lang="de-DE" altLang="de-DE" sz="1100">
                <a:solidFill>
                  <a:schemeClr val="bg1">
                    <a:lumMod val="6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8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    &lt;/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AdaptationSet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&gt;</a:t>
            </a:r>
            <a:b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9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    &lt;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AdaptationSet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id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="1"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name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="loot"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duration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="1"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pos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="-1400 0 0"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rot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="0 0 0"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size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="28 7 119 380 999 473"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&gt;</a:t>
            </a:r>
            <a:b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10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        &lt;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Representation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id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="1"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bandwidth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="2176080" 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/&gt;</a:t>
            </a:r>
            <a:b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11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        &lt;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Representation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id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="2"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bandwidth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="3405168" 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/&gt;</a:t>
            </a:r>
            <a:b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12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     &lt;/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AdaptationSet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&gt;</a:t>
            </a:r>
            <a:b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13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   &lt;/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Period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&gt;</a:t>
            </a:r>
            <a:b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14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   &lt;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Period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id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="1"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&gt;</a:t>
            </a:r>
            <a:b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15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     &lt;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AdaptationSet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id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="0"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name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="longdress"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duration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="1"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pos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="100 0 0"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rot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="0 0 0"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size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="135 6 173 460 992 496"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&gt;</a:t>
            </a:r>
            <a:b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16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        &lt;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Representation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id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="1"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bandwidth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="4818680" 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/&gt;</a:t>
            </a:r>
            <a:b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17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        &lt;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Representation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id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="2"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bandwidth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="8202072" 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/&gt;</a:t>
            </a:r>
            <a:b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</a:t>
            </a:r>
            <a:r>
              <a:rPr lang="de-DE" altLang="de-DE" sz="1100">
                <a:solidFill>
                  <a:schemeClr val="bg1">
                    <a:lumMod val="7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8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     &lt;/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AdaptationSet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&gt;</a:t>
            </a:r>
            <a:b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kumimoji="0" lang="de-DE" altLang="de-DE" sz="1100" b="0" u="none" strike="noStrike" cap="none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1</a:t>
            </a:r>
            <a:r>
              <a:rPr lang="de-DE" altLang="de-DE" sz="1100">
                <a:solidFill>
                  <a:schemeClr val="bg1">
                    <a:lumMod val="7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9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     &lt;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AdaptationSet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id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="1"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name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="loot"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duration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="1"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pos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="-1400 0 0"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rot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="0 0 0"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size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="28 7 134 385 1003 465"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&gt;</a:t>
            </a:r>
            <a:b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lang="de-DE" altLang="de-DE" sz="1100">
                <a:solidFill>
                  <a:schemeClr val="bg1">
                    <a:lumMod val="7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20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        &lt;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Representation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id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="1"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bandwidth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="2332920" 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/&gt;</a:t>
            </a:r>
            <a:b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lang="de-DE" altLang="de-DE" sz="1100">
                <a:solidFill>
                  <a:schemeClr val="bg1">
                    <a:lumMod val="7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21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        &lt;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Representation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id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="2" 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174AD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bandwidth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67D17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="3564968" 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/&gt;</a:t>
            </a:r>
            <a:b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lang="de-DE" altLang="de-DE" sz="1100">
                <a:solidFill>
                  <a:schemeClr val="bg1">
                    <a:lumMod val="7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22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     &lt;/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AdaptationSet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&gt;</a:t>
            </a:r>
            <a:b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lang="de-DE" altLang="de-DE" sz="1100">
                <a:solidFill>
                  <a:schemeClr val="bg1">
                    <a:lumMod val="7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23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    &lt;/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Period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&gt;</a:t>
            </a:r>
            <a:b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</a:br>
            <a:r>
              <a:rPr lang="de-DE" altLang="de-DE" sz="1100">
                <a:solidFill>
                  <a:schemeClr val="bg1">
                    <a:lumMod val="75000"/>
                  </a:schemeClr>
                </a:solidFill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24 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&lt;/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33B3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MPD</a:t>
            </a:r>
            <a:r>
              <a:rPr kumimoji="0" lang="de-DE" altLang="de-DE" sz="1100" b="0" i="1" u="none" strike="noStrike" cap="none" normalizeH="0" baseline="0">
                <a:ln>
                  <a:noFill/>
                </a:ln>
                <a:solidFill>
                  <a:srgbClr val="871094"/>
                </a:solidFill>
                <a:effectLst/>
                <a:latin typeface="Cascadia Code" panose="020B0509020204030204" pitchFamily="49" charset="0"/>
                <a:ea typeface="JetBrains Mono"/>
                <a:cs typeface="Cascadia Code" panose="020B0509020204030204" pitchFamily="49" charset="0"/>
              </a:rPr>
              <a:t>&gt;</a:t>
            </a:r>
            <a:endParaRPr kumimoji="0" lang="de-DE" alt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scadia Code" panose="020B0509020204030204" pitchFamily="49" charset="0"/>
              <a:cs typeface="Cascadia Code" panose="020B0509020204030204" pitchFamily="49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C748B28-40A5-3C17-BB80-9B731B77C647}"/>
              </a:ext>
            </a:extLst>
          </p:cNvPr>
          <p:cNvSpPr txBox="1"/>
          <p:nvPr/>
        </p:nvSpPr>
        <p:spPr>
          <a:xfrm>
            <a:off x="1487488" y="869416"/>
            <a:ext cx="6228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/>
              <a:t>Listing 4 </a:t>
            </a:r>
            <a:r>
              <a:rPr lang="de-DE" sz="1600"/>
              <a:t>An examplary MPD for point cloud streaming, featuring two point cloud objects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0135D44A-EBB5-EC63-CAF1-648869257AE0}"/>
              </a:ext>
            </a:extLst>
          </p:cNvPr>
          <p:cNvCxnSpPr>
            <a:cxnSpLocks/>
          </p:cNvCxnSpPr>
          <p:nvPr/>
        </p:nvCxnSpPr>
        <p:spPr>
          <a:xfrm>
            <a:off x="1540377" y="844008"/>
            <a:ext cx="595965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C4A68364-5BFE-188A-7A69-9A9A98D134E1}"/>
              </a:ext>
            </a:extLst>
          </p:cNvPr>
          <p:cNvCxnSpPr>
            <a:cxnSpLocks/>
          </p:cNvCxnSpPr>
          <p:nvPr/>
        </p:nvCxnSpPr>
        <p:spPr>
          <a:xfrm flipV="1">
            <a:off x="1540377" y="1445745"/>
            <a:ext cx="6012541" cy="8446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520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16E4443-6770-9FE6-928A-9626A57B2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5" name="Vertikaler Textplatzhalter 4">
            <a:extLst>
              <a:ext uri="{FF2B5EF4-FFF2-40B4-BE49-F238E27FC236}">
                <a16:creationId xmlns:a16="http://schemas.microsoft.com/office/drawing/2014/main" id="{689E4808-8956-EDAF-17E9-0E9FF4294990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/>
        <p:txBody>
          <a:bodyPr/>
          <a:lstStyle/>
          <a:p>
            <a:r>
              <a:rPr lang="de-DE"/>
              <a:t>05 | SYSTEM</a:t>
            </a:r>
          </a:p>
        </p:txBody>
      </p:sp>
      <p:pic>
        <p:nvPicPr>
          <p:cNvPr id="14" name="ezgif.com-gif-maker (10)">
            <a:hlinkClick r:id="" action="ppaction://media"/>
            <a:extLst>
              <a:ext uri="{FF2B5EF4-FFF2-40B4-BE49-F238E27FC236}">
                <a16:creationId xmlns:a16="http://schemas.microsoft.com/office/drawing/2014/main" id="{4563DC81-3686-E51B-1BBA-314A89ADE1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2515" y="1540549"/>
            <a:ext cx="8434365" cy="450471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69B0483-69E8-5DC3-7326-54D01D2C0426}"/>
              </a:ext>
            </a:extLst>
          </p:cNvPr>
          <p:cNvSpPr txBox="1"/>
          <p:nvPr/>
        </p:nvSpPr>
        <p:spPr>
          <a:xfrm>
            <a:off x="1404259" y="997371"/>
            <a:ext cx="5023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/>
              <a:t>Video 3 </a:t>
            </a:r>
            <a:r>
              <a:rPr lang="de-DE" sz="1600"/>
              <a:t>Demonstration of the proposed system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0AE031FA-A240-C16A-5627-16795849F77A}"/>
              </a:ext>
            </a:extLst>
          </p:cNvPr>
          <p:cNvCxnSpPr>
            <a:cxnSpLocks/>
          </p:cNvCxnSpPr>
          <p:nvPr/>
        </p:nvCxnSpPr>
        <p:spPr>
          <a:xfrm>
            <a:off x="1472515" y="970558"/>
            <a:ext cx="431533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5BA08AD3-85D3-9739-EBB8-7A0F41DCD47B}"/>
              </a:ext>
            </a:extLst>
          </p:cNvPr>
          <p:cNvCxnSpPr>
            <a:cxnSpLocks/>
          </p:cNvCxnSpPr>
          <p:nvPr/>
        </p:nvCxnSpPr>
        <p:spPr>
          <a:xfrm>
            <a:off x="1472515" y="1354437"/>
            <a:ext cx="431533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1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CBF090-264A-6CF3-31FA-DF9501EA4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5" name="Vertikaler Textplatzhalter 4">
            <a:extLst>
              <a:ext uri="{FF2B5EF4-FFF2-40B4-BE49-F238E27FC236}">
                <a16:creationId xmlns:a16="http://schemas.microsoft.com/office/drawing/2014/main" id="{99209A56-B391-838E-5B6B-8C86FF2E4396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/>
        <p:txBody>
          <a:bodyPr/>
          <a:lstStyle/>
          <a:p>
            <a:r>
              <a:rPr lang="de-DE"/>
              <a:t>06 | EVALUATION SETUP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84D11CE-F960-27E1-7FA0-FAED93219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787" y="3285187"/>
            <a:ext cx="5252085" cy="257858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2B9F32A-6608-B1D4-94F8-0951679F8A92}"/>
              </a:ext>
            </a:extLst>
          </p:cNvPr>
          <p:cNvSpPr txBox="1"/>
          <p:nvPr/>
        </p:nvSpPr>
        <p:spPr>
          <a:xfrm>
            <a:off x="6537887" y="2434660"/>
            <a:ext cx="5005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/>
              <a:t>Figure 5 </a:t>
            </a:r>
            <a:r>
              <a:rPr lang="de-DE" sz="1600"/>
              <a:t>Wired and wireless </a:t>
            </a:r>
            <a:r>
              <a:rPr lang="de-DE" sz="1600" baseline="30000"/>
              <a:t>17</a:t>
            </a:r>
            <a:r>
              <a:rPr lang="de-DE" sz="1600"/>
              <a:t> bandwidth trace with a mean bandwidth of 80 Mbps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36F3E38D-F9AB-BD7E-4584-0638737464F8}"/>
              </a:ext>
            </a:extLst>
          </p:cNvPr>
          <p:cNvCxnSpPr>
            <a:cxnSpLocks/>
          </p:cNvCxnSpPr>
          <p:nvPr/>
        </p:nvCxnSpPr>
        <p:spPr>
          <a:xfrm>
            <a:off x="6636584" y="2407899"/>
            <a:ext cx="467450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04C73137-B680-B2D3-BD1B-438DFE9F0825}"/>
              </a:ext>
            </a:extLst>
          </p:cNvPr>
          <p:cNvCxnSpPr>
            <a:cxnSpLocks/>
          </p:cNvCxnSpPr>
          <p:nvPr/>
        </p:nvCxnSpPr>
        <p:spPr>
          <a:xfrm>
            <a:off x="6636584" y="3042899"/>
            <a:ext cx="467450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Titel 1">
            <a:extLst>
              <a:ext uri="{FF2B5EF4-FFF2-40B4-BE49-F238E27FC236}">
                <a16:creationId xmlns:a16="http://schemas.microsoft.com/office/drawing/2014/main" id="{03C44EFA-FC21-00F6-342E-1BE52236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768" y="441325"/>
            <a:ext cx="10515600" cy="449035"/>
          </a:xfrm>
        </p:spPr>
        <p:txBody>
          <a:bodyPr>
            <a:normAutofit/>
          </a:bodyPr>
          <a:lstStyle/>
          <a:p>
            <a:r>
              <a:rPr lang="de-DE" sz="1800"/>
              <a:t>System Configuration</a:t>
            </a:r>
          </a:p>
        </p:txBody>
      </p:sp>
      <p:sp>
        <p:nvSpPr>
          <p:cNvPr id="29" name="Inhaltsplatzhalter 2">
            <a:extLst>
              <a:ext uri="{FF2B5EF4-FFF2-40B4-BE49-F238E27FC236}">
                <a16:creationId xmlns:a16="http://schemas.microsoft.com/office/drawing/2014/main" id="{E1D7EA05-28AF-35A1-F0BD-979AFB7EC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3768" y="890360"/>
            <a:ext cx="8854622" cy="147943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2x Raspberry Pi 4 Model B with 4GB of RAM running Ubuntu 22.04 LTS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Server: NGINX HTTP/1.1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Distinction between single object and multi object scenes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Two bandwidth configurations: wired and wireless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B6366D81-F596-9EF3-0532-8E6040A99713}"/>
              </a:ext>
            </a:extLst>
          </p:cNvPr>
          <p:cNvSpPr txBox="1"/>
          <p:nvPr/>
        </p:nvSpPr>
        <p:spPr>
          <a:xfrm>
            <a:off x="1503768" y="2434660"/>
            <a:ext cx="4773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/>
              <a:t>Video 4 </a:t>
            </a:r>
            <a:r>
              <a:rPr lang="de-DE" sz="1600"/>
              <a:t>Positioning of the point cloud objects for the multi object scene </a:t>
            </a:r>
            <a:r>
              <a:rPr lang="de-DE" sz="1600" baseline="30000"/>
              <a:t>1</a:t>
            </a:r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803326D5-CF02-B994-45C5-FE9DF2688F44}"/>
              </a:ext>
            </a:extLst>
          </p:cNvPr>
          <p:cNvCxnSpPr>
            <a:cxnSpLocks/>
          </p:cNvCxnSpPr>
          <p:nvPr/>
        </p:nvCxnSpPr>
        <p:spPr>
          <a:xfrm>
            <a:off x="1602465" y="2407899"/>
            <a:ext cx="440504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B80534F6-B3CC-6C31-2C8E-0809ED700D3C}"/>
              </a:ext>
            </a:extLst>
          </p:cNvPr>
          <p:cNvCxnSpPr>
            <a:cxnSpLocks/>
          </p:cNvCxnSpPr>
          <p:nvPr/>
        </p:nvCxnSpPr>
        <p:spPr>
          <a:xfrm>
            <a:off x="1586186" y="3042899"/>
            <a:ext cx="440504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2022-09-20 21-33-34">
            <a:hlinkClick r:id="" action="ppaction://media"/>
            <a:extLst>
              <a:ext uri="{FF2B5EF4-FFF2-40B4-BE49-F238E27FC236}">
                <a16:creationId xmlns:a16="http://schemas.microsoft.com/office/drawing/2014/main" id="{2068DE21-C8E7-3161-1098-DFFF04EDFC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6186" y="3305971"/>
            <a:ext cx="4548042" cy="255827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B2C2086-38B8-B65A-B556-32086D036A2E}"/>
              </a:ext>
            </a:extLst>
          </p:cNvPr>
          <p:cNvSpPr txBox="1"/>
          <p:nvPr/>
        </p:nvSpPr>
        <p:spPr>
          <a:xfrm>
            <a:off x="1412710" y="6207268"/>
            <a:ext cx="4218895" cy="430887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r>
              <a:rPr lang="de-DE" sz="1100" baseline="30000"/>
              <a:t>1 </a:t>
            </a:r>
            <a:r>
              <a:rPr lang="de-DE" sz="1100"/>
              <a:t>van der Hooft et al., 2019</a:t>
            </a:r>
          </a:p>
          <a:p>
            <a:pPr marL="0" indent="0">
              <a:buNone/>
            </a:pPr>
            <a:r>
              <a:rPr lang="de-DE" sz="1100" baseline="30000"/>
              <a:t>17 </a:t>
            </a:r>
            <a:r>
              <a:rPr lang="de-DE" sz="1100"/>
              <a:t>van Der Hooft et al., 2016</a:t>
            </a:r>
          </a:p>
        </p:txBody>
      </p:sp>
    </p:spTree>
    <p:extLst>
      <p:ext uri="{BB962C8B-B14F-4D97-AF65-F5344CB8AC3E}">
        <p14:creationId xmlns:p14="http://schemas.microsoft.com/office/powerpoint/2010/main" val="34120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CBF090-264A-6CF3-31FA-DF9501EA4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5" name="Vertikaler Textplatzhalter 4">
            <a:extLst>
              <a:ext uri="{FF2B5EF4-FFF2-40B4-BE49-F238E27FC236}">
                <a16:creationId xmlns:a16="http://schemas.microsoft.com/office/drawing/2014/main" id="{99209A56-B391-838E-5B6B-8C86FF2E4396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/>
        <p:txBody>
          <a:bodyPr/>
          <a:lstStyle/>
          <a:p>
            <a:r>
              <a:rPr lang="de-DE"/>
              <a:t>06 | EVALUATION RESULTS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9251B4CA-2A9E-A49C-BAA2-D80B36644E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70" y="1167334"/>
            <a:ext cx="5065299" cy="2435241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156D1B2-2B9D-5367-DE95-E1EC6A163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870" y="1167334"/>
            <a:ext cx="5065299" cy="243524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5C7B1DE-BCE8-E718-8BEE-FC16823492FC}"/>
              </a:ext>
            </a:extLst>
          </p:cNvPr>
          <p:cNvSpPr txBox="1"/>
          <p:nvPr/>
        </p:nvSpPr>
        <p:spPr>
          <a:xfrm>
            <a:off x="1174022" y="371256"/>
            <a:ext cx="1043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/>
              <a:t>Figure 6 </a:t>
            </a:r>
            <a:r>
              <a:rPr lang="de-DE" sz="1600"/>
              <a:t>Average quality for (a) a single object scene and (b) a multi object scene with four objects under three different bandwidth configuration using dash basic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BDB4EB7-B89E-CE57-86A2-3FAAFF84DF3D}"/>
              </a:ext>
            </a:extLst>
          </p:cNvPr>
          <p:cNvCxnSpPr>
            <a:cxnSpLocks/>
          </p:cNvCxnSpPr>
          <p:nvPr/>
        </p:nvCxnSpPr>
        <p:spPr>
          <a:xfrm>
            <a:off x="1272720" y="330459"/>
            <a:ext cx="983978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470FA6C-320C-B40E-5B80-B56FC71F37AD}"/>
              </a:ext>
            </a:extLst>
          </p:cNvPr>
          <p:cNvCxnSpPr>
            <a:cxnSpLocks/>
          </p:cNvCxnSpPr>
          <p:nvPr/>
        </p:nvCxnSpPr>
        <p:spPr>
          <a:xfrm flipV="1">
            <a:off x="1272720" y="956031"/>
            <a:ext cx="9839780" cy="3616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F1012283-CB01-7E87-15D1-CE9AF9A3BA6F}"/>
              </a:ext>
            </a:extLst>
          </p:cNvPr>
          <p:cNvSpPr txBox="1"/>
          <p:nvPr/>
        </p:nvSpPr>
        <p:spPr>
          <a:xfrm>
            <a:off x="3566391" y="3671366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/>
              <a:t>(a)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4944568-6082-97F2-CC1E-E9E2778F1748}"/>
              </a:ext>
            </a:extLst>
          </p:cNvPr>
          <p:cNvSpPr txBox="1"/>
          <p:nvPr/>
        </p:nvSpPr>
        <p:spPr>
          <a:xfrm>
            <a:off x="8870182" y="3671365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/>
              <a:t>(b)</a:t>
            </a:r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1BCDDAA0-2F22-D2B5-5834-E060099577DE}"/>
              </a:ext>
            </a:extLst>
          </p:cNvPr>
          <p:cNvSpPr/>
          <p:nvPr/>
        </p:nvSpPr>
        <p:spPr>
          <a:xfrm>
            <a:off x="1321636" y="5756829"/>
            <a:ext cx="407993" cy="206216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87020B5E-C1E1-11D4-7B37-A6878ACB7658}"/>
              </a:ext>
            </a:extLst>
          </p:cNvPr>
          <p:cNvSpPr txBox="1">
            <a:spLocks/>
          </p:cNvSpPr>
          <p:nvPr/>
        </p:nvSpPr>
        <p:spPr>
          <a:xfrm>
            <a:off x="1230270" y="4033045"/>
            <a:ext cx="9249229" cy="374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/>
              <a:t>Results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908E8437-E814-3FA6-0E0E-1570632A3B15}"/>
              </a:ext>
            </a:extLst>
          </p:cNvPr>
          <p:cNvSpPr txBox="1">
            <a:spLocks/>
          </p:cNvSpPr>
          <p:nvPr/>
        </p:nvSpPr>
        <p:spPr>
          <a:xfrm>
            <a:off x="1272720" y="4365344"/>
            <a:ext cx="10430147" cy="1278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600"/>
              <a:t>The wired configuration produces results similar to a fixed bandwidth configuration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/>
              <a:t>The bandwidth fluctuations for a wired/wireless configuration can cause a higher quality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/>
              <a:t>The difference between the wired and wireless graph tends to increase for higher values for the mean bandwidth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7C0092C-AD8E-4914-99C4-5F226DE84352}"/>
              </a:ext>
            </a:extLst>
          </p:cNvPr>
          <p:cNvSpPr txBox="1">
            <a:spLocks/>
          </p:cNvSpPr>
          <p:nvPr/>
        </p:nvSpPr>
        <p:spPr>
          <a:xfrm>
            <a:off x="1761853" y="5644263"/>
            <a:ext cx="9668146" cy="1827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/>
              <a:t>A mean bandwidth speed of 60 Mbps for single object scenes and 140 Mps for the multi object scene is required to stream with the highest possible quality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/>
          </a:p>
          <a:p>
            <a:pPr>
              <a:buFont typeface="Wingdings" panose="05000000000000000000" pitchFamily="2" charset="2"/>
              <a:buChar char="§"/>
            </a:pPr>
            <a:endParaRPr lang="de-DE" sz="1600"/>
          </a:p>
          <a:p>
            <a:pPr>
              <a:buFont typeface="Wingdings" panose="05000000000000000000" pitchFamily="2" charset="2"/>
              <a:buChar char="§"/>
            </a:pPr>
            <a:endParaRPr lang="de-DE" sz="1600"/>
          </a:p>
        </p:txBody>
      </p:sp>
    </p:spTree>
    <p:extLst>
      <p:ext uri="{BB962C8B-B14F-4D97-AF65-F5344CB8AC3E}">
        <p14:creationId xmlns:p14="http://schemas.microsoft.com/office/powerpoint/2010/main" val="3967452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CBF090-264A-6CF3-31FA-DF9501EA4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5" name="Vertikaler Textplatzhalter 4">
            <a:extLst>
              <a:ext uri="{FF2B5EF4-FFF2-40B4-BE49-F238E27FC236}">
                <a16:creationId xmlns:a16="http://schemas.microsoft.com/office/drawing/2014/main" id="{99209A56-B391-838E-5B6B-8C86FF2E4396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/>
        <p:txBody>
          <a:bodyPr/>
          <a:lstStyle/>
          <a:p>
            <a:r>
              <a:rPr lang="de-DE"/>
              <a:t>06 | EVALUATION RESULTS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DE39EBE-CCBC-77DB-3B92-08B018DC9A6F}"/>
              </a:ext>
            </a:extLst>
          </p:cNvPr>
          <p:cNvSpPr txBox="1"/>
          <p:nvPr/>
        </p:nvSpPr>
        <p:spPr>
          <a:xfrm>
            <a:off x="1174022" y="371256"/>
            <a:ext cx="1043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/>
              <a:t>Figure 7 </a:t>
            </a:r>
            <a:r>
              <a:rPr lang="en-US" sz="1600"/>
              <a:t>: Distance-based adaptation algorithm, using the (a) greedy bitrate allocation scheme and the (b) uniform</a:t>
            </a:r>
          </a:p>
          <a:p>
            <a:r>
              <a:rPr lang="en-US" sz="1600"/>
              <a:t>bitrate allocation scheme </a:t>
            </a:r>
            <a:r>
              <a:rPr lang="en-US" sz="1600" baseline="30000"/>
              <a:t>1</a:t>
            </a:r>
            <a:endParaRPr lang="de-DE" sz="1600" baseline="30000"/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2FE03796-D65A-B595-2936-BDD2B4CC48BF}"/>
              </a:ext>
            </a:extLst>
          </p:cNvPr>
          <p:cNvCxnSpPr>
            <a:cxnSpLocks/>
          </p:cNvCxnSpPr>
          <p:nvPr/>
        </p:nvCxnSpPr>
        <p:spPr>
          <a:xfrm>
            <a:off x="1272720" y="342491"/>
            <a:ext cx="1022586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9DC3F406-8EE1-ABB7-3F4E-3F6307BD0F0A}"/>
              </a:ext>
            </a:extLst>
          </p:cNvPr>
          <p:cNvCxnSpPr>
            <a:cxnSpLocks/>
          </p:cNvCxnSpPr>
          <p:nvPr/>
        </p:nvCxnSpPr>
        <p:spPr>
          <a:xfrm flipV="1">
            <a:off x="1272720" y="956031"/>
            <a:ext cx="10225860" cy="3616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A7F59991-3D71-F319-926E-73D83E7E024B}"/>
              </a:ext>
            </a:extLst>
          </p:cNvPr>
          <p:cNvSpPr txBox="1"/>
          <p:nvPr/>
        </p:nvSpPr>
        <p:spPr>
          <a:xfrm>
            <a:off x="3419622" y="3403796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/>
              <a:t>(a)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6B9F9CF-9413-FBAA-DA18-CC29F6EAF571}"/>
              </a:ext>
            </a:extLst>
          </p:cNvPr>
          <p:cNvSpPr txBox="1"/>
          <p:nvPr/>
        </p:nvSpPr>
        <p:spPr>
          <a:xfrm>
            <a:off x="8870181" y="3365936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/>
              <a:t>(b)</a:t>
            </a:r>
          </a:p>
        </p:txBody>
      </p:sp>
      <p:pic>
        <p:nvPicPr>
          <p:cNvPr id="13" name="Inhaltsplatzhalter 5">
            <a:extLst>
              <a:ext uri="{FF2B5EF4-FFF2-40B4-BE49-F238E27FC236}">
                <a16:creationId xmlns:a16="http://schemas.microsoft.com/office/drawing/2014/main" id="{421C21F3-1643-C5D0-1A8A-DBC100E76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720" y="1148737"/>
            <a:ext cx="5065299" cy="217084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623D49E-267A-5D55-32AB-88C7191DB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870" y="1146921"/>
            <a:ext cx="5065299" cy="2170842"/>
          </a:xfrm>
          <a:prstGeom prst="rect">
            <a:avLst/>
          </a:prstGeom>
        </p:spPr>
      </p:pic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269DE458-1FBA-0947-7E4B-EEC2FD0F3AFB}"/>
              </a:ext>
            </a:extLst>
          </p:cNvPr>
          <p:cNvSpPr/>
          <p:nvPr/>
        </p:nvSpPr>
        <p:spPr>
          <a:xfrm>
            <a:off x="1321636" y="5756829"/>
            <a:ext cx="407993" cy="206216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A0D9E00E-BF02-1F01-ED59-ED62192CD175}"/>
              </a:ext>
            </a:extLst>
          </p:cNvPr>
          <p:cNvSpPr txBox="1">
            <a:spLocks/>
          </p:cNvSpPr>
          <p:nvPr/>
        </p:nvSpPr>
        <p:spPr>
          <a:xfrm>
            <a:off x="1230270" y="4033045"/>
            <a:ext cx="9249229" cy="374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/>
              <a:t>Results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4F1E9AD0-AA24-A4DB-0F01-85430F4E49B2}"/>
              </a:ext>
            </a:extLst>
          </p:cNvPr>
          <p:cNvSpPr txBox="1">
            <a:spLocks/>
          </p:cNvSpPr>
          <p:nvPr/>
        </p:nvSpPr>
        <p:spPr>
          <a:xfrm>
            <a:off x="1272720" y="4365344"/>
            <a:ext cx="10430147" cy="1278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600"/>
              <a:t>The loot object has the highest average quality for small values for the mean bandwidth, while the soldier object reaches the maximum quality first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/>
              <a:t>The change in average quality with the greedy bitrate allocation scheme is rather stark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The uniform bitrate allocation scheme produces more balanced results but has a lower overall quality</a:t>
            </a:r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0BF71026-D24A-2923-827F-4FFA3D4586A2}"/>
              </a:ext>
            </a:extLst>
          </p:cNvPr>
          <p:cNvSpPr txBox="1">
            <a:spLocks/>
          </p:cNvSpPr>
          <p:nvPr/>
        </p:nvSpPr>
        <p:spPr>
          <a:xfrm>
            <a:off x="1761853" y="5644263"/>
            <a:ext cx="9668146" cy="697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/>
              <a:t>Balance between quality and performance: Quality switches have a great impact on the user‘s satisfaction, especially is the switches happen abruptly</a:t>
            </a:r>
            <a:r>
              <a:rPr lang="de-DE" sz="1600" baseline="30000"/>
              <a:t>9</a:t>
            </a:r>
            <a:endParaRPr lang="en-US" sz="1600" baseline="30000"/>
          </a:p>
          <a:p>
            <a:pPr>
              <a:buFont typeface="Wingdings" panose="05000000000000000000" pitchFamily="2" charset="2"/>
              <a:buChar char="§"/>
            </a:pPr>
            <a:endParaRPr lang="de-DE" sz="1600"/>
          </a:p>
          <a:p>
            <a:pPr>
              <a:buFont typeface="Wingdings" panose="05000000000000000000" pitchFamily="2" charset="2"/>
              <a:buChar char="§"/>
            </a:pPr>
            <a:endParaRPr lang="de-DE" sz="160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9D3B0CF-68E0-B372-A4CE-5EEA377770E7}"/>
              </a:ext>
            </a:extLst>
          </p:cNvPr>
          <p:cNvSpPr txBox="1"/>
          <p:nvPr/>
        </p:nvSpPr>
        <p:spPr>
          <a:xfrm>
            <a:off x="1230270" y="6357700"/>
            <a:ext cx="4218895" cy="430887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r>
              <a:rPr lang="de-DE" sz="1100" baseline="30000"/>
              <a:t>1 </a:t>
            </a:r>
            <a:r>
              <a:rPr lang="de-DE" sz="1100"/>
              <a:t>van der Hooft et al., 2019</a:t>
            </a:r>
          </a:p>
          <a:p>
            <a:pPr marL="0" indent="0">
              <a:buNone/>
            </a:pPr>
            <a:r>
              <a:rPr lang="de-DE" sz="1100" baseline="30000"/>
              <a:t>9 </a:t>
            </a:r>
            <a:r>
              <a:rPr lang="de-DE" sz="1100"/>
              <a:t>Seufert et al., 2014</a:t>
            </a:r>
          </a:p>
        </p:txBody>
      </p:sp>
    </p:spTree>
    <p:extLst>
      <p:ext uri="{BB962C8B-B14F-4D97-AF65-F5344CB8AC3E}">
        <p14:creationId xmlns:p14="http://schemas.microsoft.com/office/powerpoint/2010/main" val="2811118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16B78-88E5-E19B-37C9-1A7283962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464" y="1513032"/>
            <a:ext cx="10515600" cy="449035"/>
          </a:xfrm>
        </p:spPr>
        <p:txBody>
          <a:bodyPr>
            <a:normAutofit/>
          </a:bodyPr>
          <a:lstStyle/>
          <a:p>
            <a:r>
              <a:rPr lang="de-DE" sz="1800" dirty="0"/>
              <a:t>Point Cloud Streaming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44EA4A-80FB-0FE7-F4FB-FBEE6AB05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464" y="1913184"/>
            <a:ext cx="8854622" cy="147943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de-DE" sz="1600" dirty="0"/>
              <a:t>Adaptive </a:t>
            </a:r>
            <a:r>
              <a:rPr lang="en-US" sz="1600" dirty="0"/>
              <a:t>bitrate</a:t>
            </a:r>
            <a:r>
              <a:rPr lang="de-DE" sz="1600" dirty="0"/>
              <a:t> streaming provides support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bandwidth</a:t>
            </a:r>
            <a:r>
              <a:rPr lang="de-DE" sz="1600" dirty="0"/>
              <a:t>-limited </a:t>
            </a:r>
            <a:r>
              <a:rPr lang="de-DE" sz="1600" dirty="0" err="1"/>
              <a:t>users</a:t>
            </a:r>
            <a:endParaRPr lang="de-DE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de-DE" sz="1600" dirty="0"/>
              <a:t>Adaptation </a:t>
            </a:r>
            <a:r>
              <a:rPr lang="de-DE" sz="1600" dirty="0" err="1"/>
              <a:t>algorithms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crucial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bandwidth</a:t>
            </a:r>
            <a:r>
              <a:rPr lang="de-DE" sz="1600" dirty="0"/>
              <a:t> </a:t>
            </a:r>
            <a:r>
              <a:rPr lang="de-DE" sz="1600" dirty="0" err="1"/>
              <a:t>savings</a:t>
            </a:r>
            <a:endParaRPr lang="de-DE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de-DE" sz="1600" dirty="0"/>
              <a:t>Wireless </a:t>
            </a:r>
            <a:r>
              <a:rPr lang="de-DE" sz="1600" dirty="0" err="1"/>
              <a:t>configurations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prone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quality</a:t>
            </a:r>
            <a:r>
              <a:rPr lang="de-DE" sz="1600" dirty="0"/>
              <a:t> </a:t>
            </a:r>
            <a:r>
              <a:rPr lang="de-DE" sz="1600" dirty="0" err="1"/>
              <a:t>degradation</a:t>
            </a:r>
            <a:endParaRPr lang="de-DE" sz="16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CD8696-A06A-A79B-0C39-1A74B3F59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5" name="Vertikaler Textplatzhalter 4">
            <a:extLst>
              <a:ext uri="{FF2B5EF4-FFF2-40B4-BE49-F238E27FC236}">
                <a16:creationId xmlns:a16="http://schemas.microsoft.com/office/drawing/2014/main" id="{BC59C74A-9631-508B-BC71-076156E45B44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/>
        <p:txBody>
          <a:bodyPr/>
          <a:lstStyle/>
          <a:p>
            <a:r>
              <a:rPr lang="de-DE"/>
              <a:t>07 | CONCLUSION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16C22E2-1A5E-2C06-FBE4-3754911FB870}"/>
              </a:ext>
            </a:extLst>
          </p:cNvPr>
          <p:cNvSpPr txBox="1">
            <a:spLocks/>
          </p:cNvSpPr>
          <p:nvPr/>
        </p:nvSpPr>
        <p:spPr>
          <a:xfrm>
            <a:off x="1927570" y="570071"/>
            <a:ext cx="10515600" cy="387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/>
              <a:t>Initial Problem</a:t>
            </a: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866E43FC-0199-3D3E-05E0-5BE7B4108374}"/>
              </a:ext>
            </a:extLst>
          </p:cNvPr>
          <p:cNvSpPr/>
          <p:nvPr/>
        </p:nvSpPr>
        <p:spPr>
          <a:xfrm>
            <a:off x="1519578" y="628087"/>
            <a:ext cx="407992" cy="236639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A733B11E-37AA-7E90-3E4E-684D8D26E839}"/>
              </a:ext>
            </a:extLst>
          </p:cNvPr>
          <p:cNvSpPr txBox="1">
            <a:spLocks/>
          </p:cNvSpPr>
          <p:nvPr/>
        </p:nvSpPr>
        <p:spPr>
          <a:xfrm>
            <a:off x="1392464" y="961228"/>
            <a:ext cx="7686222" cy="974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/>
              <a:t>Point cloud streaming requires high bandwidth speeds</a:t>
            </a:r>
          </a:p>
          <a:p>
            <a:pPr>
              <a:buFont typeface="Wingdings" panose="05000000000000000000" pitchFamily="2" charset="2"/>
              <a:buChar char="§"/>
            </a:pPr>
            <a:endParaRPr lang="de-DE" sz="160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D92B89A-BFCD-04F9-BC74-8BF16D51A2C6}"/>
              </a:ext>
            </a:extLst>
          </p:cNvPr>
          <p:cNvSpPr txBox="1">
            <a:spLocks/>
          </p:cNvSpPr>
          <p:nvPr/>
        </p:nvSpPr>
        <p:spPr>
          <a:xfrm>
            <a:off x="1392464" y="3166991"/>
            <a:ext cx="10515600" cy="449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/>
              <a:t>The Proposed Point Cloud Streaming System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1738974A-BBE4-E908-6916-2A06B3362623}"/>
              </a:ext>
            </a:extLst>
          </p:cNvPr>
          <p:cNvSpPr txBox="1">
            <a:spLocks/>
          </p:cNvSpPr>
          <p:nvPr/>
        </p:nvSpPr>
        <p:spPr>
          <a:xfrm>
            <a:off x="1392464" y="3540381"/>
            <a:ext cx="8854622" cy="825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Evaluates the performance of point cloud streaming methods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Provides a framework for future development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9F786DBC-AEFD-8BE4-3DA3-B20D82620E49}"/>
              </a:ext>
            </a:extLst>
          </p:cNvPr>
          <p:cNvSpPr txBox="1">
            <a:spLocks/>
          </p:cNvSpPr>
          <p:nvPr/>
        </p:nvSpPr>
        <p:spPr>
          <a:xfrm>
            <a:off x="1392464" y="4498305"/>
            <a:ext cx="10515600" cy="449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/>
              <a:t>Limitations and Future Work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BD3594FC-DEC7-6E53-6A19-C8E9911D0DEC}"/>
              </a:ext>
            </a:extLst>
          </p:cNvPr>
          <p:cNvSpPr txBox="1">
            <a:spLocks/>
          </p:cNvSpPr>
          <p:nvPr/>
        </p:nvSpPr>
        <p:spPr>
          <a:xfrm>
            <a:off x="1392464" y="4898457"/>
            <a:ext cx="9667422" cy="1479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The throughput estimation module is inaccurate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Decoding requires high processing power, making point cloud streaming impractical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Extend the findings with subjective evaluations</a:t>
            </a:r>
          </a:p>
        </p:txBody>
      </p:sp>
    </p:spTree>
    <p:extLst>
      <p:ext uri="{BB962C8B-B14F-4D97-AF65-F5344CB8AC3E}">
        <p14:creationId xmlns:p14="http://schemas.microsoft.com/office/powerpoint/2010/main" val="3067548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3265886-2222-7AA4-EDA5-7D2FCBA03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5" name="Vertikaler Textplatzhalter 4">
            <a:extLst>
              <a:ext uri="{FF2B5EF4-FFF2-40B4-BE49-F238E27FC236}">
                <a16:creationId xmlns:a16="http://schemas.microsoft.com/office/drawing/2014/main" id="{4A6427B3-0AB6-EC6E-986E-2F61155030B2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/>
        <p:txBody>
          <a:bodyPr/>
          <a:lstStyle/>
          <a:p>
            <a:r>
              <a:rPr lang="de-DE"/>
              <a:t>REFERENCES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DF413680-CB79-9472-AA5F-8EB3BEB77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378" y="307063"/>
            <a:ext cx="10545536" cy="62438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000" baseline="30000"/>
              <a:t>1 </a:t>
            </a:r>
            <a:r>
              <a:rPr lang="de-DE" sz="1000"/>
              <a:t>van der Hooft, Jeroen, et al. "Towards 6dof http adaptive streaming through point cloud compression." Proceedings of the 27th ACM International Conference on Multimedia. 2019.</a:t>
            </a:r>
          </a:p>
          <a:p>
            <a:pPr marL="0" indent="0">
              <a:buNone/>
            </a:pPr>
            <a:r>
              <a:rPr lang="de-DE" sz="1000" baseline="30000"/>
              <a:t>2 </a:t>
            </a:r>
            <a:r>
              <a:rPr lang="de-DE" sz="1000"/>
              <a:t>Liu, Zhi, et al. "Point cloud video streaming: Challenges and solutions." IEEE Network 35.5 (2021): 202-209.</a:t>
            </a:r>
          </a:p>
          <a:p>
            <a:pPr marL="0" indent="0">
              <a:buNone/>
            </a:pPr>
            <a:r>
              <a:rPr lang="de-DE" sz="1000" baseline="30000"/>
              <a:t>3 </a:t>
            </a:r>
            <a:r>
              <a:rPr lang="de-DE" sz="1000"/>
              <a:t>Graziosi, D., et al. "An overview of ongoing point cloud compression standardization activities: Video-based (V-PCC) and geometry-based (G-PCC)." APSIPA Transactions on Signal and Information Processing 9 (2020).</a:t>
            </a:r>
          </a:p>
          <a:p>
            <a:pPr marL="0" indent="0">
              <a:buNone/>
            </a:pPr>
            <a:r>
              <a:rPr lang="de-DE" sz="1000" baseline="30000"/>
              <a:t>4 </a:t>
            </a:r>
            <a:r>
              <a:rPr lang="de-DE" sz="1000"/>
              <a:t>Cui, Li, et al. "Point-cloud compression: Moving picture experts group's new standard in 2020." IEEE Consumer Electronics Magazine 8.4 (2019): 17-21.</a:t>
            </a:r>
          </a:p>
          <a:p>
            <a:pPr marL="0" indent="0">
              <a:buNone/>
            </a:pPr>
            <a:r>
              <a:rPr lang="de-DE" sz="1000" baseline="30000"/>
              <a:t>5 </a:t>
            </a:r>
            <a:r>
              <a:rPr lang="de-DE" sz="1000"/>
              <a:t>Hosseini, Mohammad, and Christian Timmerer. "Dynamic adaptive point cloud streaming." Proceedings of the 23rd Packet Video Workshop. 2018.</a:t>
            </a:r>
          </a:p>
          <a:p>
            <a:pPr marL="0" indent="0">
              <a:buNone/>
            </a:pPr>
            <a:r>
              <a:rPr lang="de-DE" sz="1000" baseline="30000"/>
              <a:t>6 </a:t>
            </a:r>
            <a:r>
              <a:rPr lang="de-DE" sz="1000"/>
              <a:t>d’Eon, Eugene, et al. "8i voxelized full bodies-a voxelized point cloud dataset." ISO/IEC JTC1/SC29 Joint WG11/WG1 (MPEG/JPEG) input document WG11M40059/WG1M74006 7.8 (2017): 11.</a:t>
            </a:r>
          </a:p>
          <a:p>
            <a:pPr marL="0" indent="0">
              <a:buNone/>
            </a:pPr>
            <a:r>
              <a:rPr lang="de-DE" sz="1000" baseline="30000"/>
              <a:t>7 </a:t>
            </a:r>
            <a:r>
              <a:rPr lang="de-DE" sz="1000"/>
              <a:t>Wu, Dapeng, et al. "Streaming video over the Internet: approaches and directions." IEEE Transactions on circuits and systems for video technology 11.3 (2001): 282-300.</a:t>
            </a:r>
          </a:p>
          <a:p>
            <a:pPr marL="0" indent="0">
              <a:buNone/>
            </a:pPr>
            <a:r>
              <a:rPr lang="de-DE" sz="1000" baseline="30000"/>
              <a:t>8 </a:t>
            </a:r>
            <a:r>
              <a:rPr lang="de-DE" sz="1000"/>
              <a:t>Li, Baochun, et al. "Two decades of internet video streaming: A retrospective view." ACM transactions on multimedia computing, communications, and applications (TOMM) 9.1s (2013): 1-20.</a:t>
            </a:r>
          </a:p>
          <a:p>
            <a:pPr marL="0" indent="0">
              <a:buNone/>
            </a:pPr>
            <a:r>
              <a:rPr lang="de-DE" sz="1000" baseline="30000"/>
              <a:t>9 </a:t>
            </a:r>
            <a:r>
              <a:rPr lang="de-DE" sz="1000"/>
              <a:t>Seufert, Michael, et al. "A survey on quality of experience of HTTP adaptive streaming." IEEE Communications Surveys &amp; Tutorials 17.1 (2014): 469-492.</a:t>
            </a:r>
          </a:p>
          <a:p>
            <a:pPr marL="0" indent="0">
              <a:buNone/>
            </a:pPr>
            <a:r>
              <a:rPr lang="de-DE" sz="1000" baseline="30000"/>
              <a:t>10 </a:t>
            </a:r>
            <a:r>
              <a:rPr lang="de-DE" sz="1000"/>
              <a:t>Sodagar, Iraj. "The mpeg-dash standard for multimedia streaming over the internet." IEEE multimedia 18.4 (2011): 62-67.</a:t>
            </a:r>
          </a:p>
          <a:p>
            <a:pPr marL="0" indent="0">
              <a:buNone/>
            </a:pPr>
            <a:r>
              <a:rPr lang="de-DE" sz="1000" baseline="30000"/>
              <a:t>11 </a:t>
            </a:r>
            <a:r>
              <a:rPr lang="de-DE" sz="1000"/>
              <a:t>Stockhammer, Thomas. "Dynamic adaptive streaming over HTTP-- standards and design principles." Proceedings of the second annual ACM conference on Multimedia systems. 2011.</a:t>
            </a:r>
          </a:p>
          <a:p>
            <a:pPr marL="0" indent="0">
              <a:buNone/>
            </a:pPr>
            <a:r>
              <a:rPr lang="de-DE" sz="1000" baseline="30000"/>
              <a:t>12 </a:t>
            </a:r>
            <a:r>
              <a:rPr lang="de-DE" sz="1000"/>
              <a:t>Schwarz, Sebastian, et al. "Emerging MPEG standards for point cloud compression." IEEE Journal on Emerging and Selected Topics in Circuits and Systems 9.1 (2018): 133-148.</a:t>
            </a:r>
          </a:p>
          <a:p>
            <a:pPr marL="0" indent="0">
              <a:buNone/>
            </a:pPr>
            <a:r>
              <a:rPr lang="de-DE" sz="1000" baseline="30000"/>
              <a:t>13 </a:t>
            </a:r>
            <a:r>
              <a:rPr lang="de-DE" sz="1000"/>
              <a:t>Huang, Yan, et al. "Octree-Based Progressive Geometry Coding of Point Clouds." PBG@ SIGGRAPH. 2006.</a:t>
            </a:r>
          </a:p>
          <a:p>
            <a:pPr marL="0" indent="0">
              <a:buNone/>
            </a:pPr>
            <a:r>
              <a:rPr lang="de-DE" sz="1000" baseline="30000"/>
              <a:t>14 </a:t>
            </a:r>
            <a:r>
              <a:rPr lang="de-DE" sz="1000"/>
              <a:t>Schnabel, Ruwen, and Reinhard Klein. "Octree-based Point-Cloud Compression." PBG@ SIGGRAPH 3 (2006).</a:t>
            </a:r>
          </a:p>
          <a:p>
            <a:pPr marL="0" indent="0">
              <a:buNone/>
            </a:pPr>
            <a:r>
              <a:rPr lang="de-DE" sz="1000" baseline="30000"/>
              <a:t>15 </a:t>
            </a:r>
            <a:r>
              <a:rPr lang="de-DE" sz="1000"/>
              <a:t>Liu, Hao, et al. "A comprehensive study and comparison of core technologies for MPEG 3-D point cloud compression." IEEE Transactions on Broadcasting 66.3 (2019): 701-717.</a:t>
            </a:r>
          </a:p>
          <a:p>
            <a:pPr marL="0" indent="0">
              <a:buNone/>
            </a:pPr>
            <a:r>
              <a:rPr lang="de-DE" sz="1000" baseline="30000"/>
              <a:t>16 </a:t>
            </a:r>
            <a:r>
              <a:rPr lang="de-DE" sz="1000"/>
              <a:t>Qian, Feng, et al. "Toward practical volumetric video streaming on commodity smartphones." Proceedings of the 20th International Workshop on Mobile Computing Systems and Applications. 2019.</a:t>
            </a:r>
          </a:p>
          <a:p>
            <a:pPr marL="0" indent="0">
              <a:buNone/>
            </a:pPr>
            <a:r>
              <a:rPr lang="de-DE" sz="1000" baseline="30000"/>
              <a:t>17 </a:t>
            </a:r>
            <a:r>
              <a:rPr lang="de-DE" sz="1000"/>
              <a:t>Van Der Hooft, Jeroen, et al. "HTTP/2-based adaptive streaming of HEVC video over 4G/LTE networks." IEEE Communications Letters 20.11 (2016): 2177-2180.</a:t>
            </a:r>
          </a:p>
          <a:p>
            <a:pPr marL="0" indent="0">
              <a:buNone/>
            </a:pPr>
            <a:r>
              <a:rPr lang="de-DE" sz="1000" baseline="30000"/>
              <a:t>18 </a:t>
            </a:r>
            <a:r>
              <a:rPr lang="en-US" sz="1000"/>
              <a:t>Subramanyam, Shishir, et al. "User centered adaptive streaming of dynamic point clouds with low complexity tiling." Proceedings of the 28th ACM international conference on multimedia. 2020.</a:t>
            </a:r>
          </a:p>
          <a:p>
            <a:pPr marL="0" indent="0">
              <a:buNone/>
            </a:pPr>
            <a:r>
              <a:rPr lang="de-DE" sz="1000" baseline="30000"/>
              <a:t>19 </a:t>
            </a:r>
            <a:r>
              <a:rPr lang="en-US" sz="1000"/>
              <a:t>"JPEG Pleno Database: GTI-UPM Point-cloud data set", http://plenodb.jpeg.org/pc/upm. Accessed 21 September 2022</a:t>
            </a:r>
          </a:p>
          <a:p>
            <a:pPr marL="0" indent="0">
              <a:buNone/>
            </a:pPr>
            <a:r>
              <a:rPr lang="de-DE" sz="1000" baseline="30000"/>
              <a:t>20 </a:t>
            </a:r>
            <a:r>
              <a:rPr lang="en-US" sz="1000"/>
              <a:t>“GeoSLAM Point Cloud Animation | Road Data” YouTube, uploaded by GeoSLAM, 2021, www.youtube.com/watch?v=2Zpw_KAEhDY.</a:t>
            </a:r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3554313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9053492-AB74-1512-DDBC-904FDB54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6C41FBC3-CC86-E956-1524-29C8FCDA1ED8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93CBA8A-FD44-634C-02B9-CB587C2D5346}"/>
              </a:ext>
            </a:extLst>
          </p:cNvPr>
          <p:cNvSpPr txBox="1"/>
          <p:nvPr/>
        </p:nvSpPr>
        <p:spPr>
          <a:xfrm>
            <a:off x="2152650" y="1847852"/>
            <a:ext cx="566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01.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56AF442-8C4F-5102-C346-533B85E91995}"/>
              </a:ext>
            </a:extLst>
          </p:cNvPr>
          <p:cNvSpPr txBox="1"/>
          <p:nvPr/>
        </p:nvSpPr>
        <p:spPr>
          <a:xfrm>
            <a:off x="2152651" y="2698008"/>
            <a:ext cx="566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02.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92043E4-A1DD-31B4-42C5-8F81176ECDB0}"/>
              </a:ext>
            </a:extLst>
          </p:cNvPr>
          <p:cNvSpPr txBox="1"/>
          <p:nvPr/>
        </p:nvSpPr>
        <p:spPr>
          <a:xfrm>
            <a:off x="2152650" y="3548164"/>
            <a:ext cx="566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03.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8246788-4F4E-2EB6-F628-C6967A2E09A2}"/>
              </a:ext>
            </a:extLst>
          </p:cNvPr>
          <p:cNvSpPr txBox="1"/>
          <p:nvPr/>
        </p:nvSpPr>
        <p:spPr>
          <a:xfrm>
            <a:off x="2152650" y="4398319"/>
            <a:ext cx="566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04.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5E97776-4209-4ADA-4502-E4CB62BABBC1}"/>
              </a:ext>
            </a:extLst>
          </p:cNvPr>
          <p:cNvSpPr txBox="1"/>
          <p:nvPr/>
        </p:nvSpPr>
        <p:spPr>
          <a:xfrm>
            <a:off x="6681787" y="1847852"/>
            <a:ext cx="566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05.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F480DF1-76B2-8FB4-350D-90C7767F7203}"/>
              </a:ext>
            </a:extLst>
          </p:cNvPr>
          <p:cNvSpPr txBox="1"/>
          <p:nvPr/>
        </p:nvSpPr>
        <p:spPr>
          <a:xfrm>
            <a:off x="6681788" y="2698007"/>
            <a:ext cx="566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06.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E81858F-B495-2DB1-DDDE-30FF1B48A080}"/>
              </a:ext>
            </a:extLst>
          </p:cNvPr>
          <p:cNvSpPr txBox="1"/>
          <p:nvPr/>
        </p:nvSpPr>
        <p:spPr>
          <a:xfrm>
            <a:off x="6681787" y="3548162"/>
            <a:ext cx="566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07.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20C02D2-CBA6-0B5B-98DD-AE6DE650F351}"/>
              </a:ext>
            </a:extLst>
          </p:cNvPr>
          <p:cNvSpPr txBox="1"/>
          <p:nvPr/>
        </p:nvSpPr>
        <p:spPr>
          <a:xfrm>
            <a:off x="2719388" y="1847852"/>
            <a:ext cx="209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/>
              <a:t>Introduction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8D86D74-A8CF-BE85-0CA9-B1F8DEF1609E}"/>
              </a:ext>
            </a:extLst>
          </p:cNvPr>
          <p:cNvSpPr txBox="1"/>
          <p:nvPr/>
        </p:nvSpPr>
        <p:spPr>
          <a:xfrm>
            <a:off x="2719388" y="2698008"/>
            <a:ext cx="209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/>
              <a:t>Background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8158FB5-FB50-4ADB-C697-3073E75D80D9}"/>
              </a:ext>
            </a:extLst>
          </p:cNvPr>
          <p:cNvSpPr txBox="1"/>
          <p:nvPr/>
        </p:nvSpPr>
        <p:spPr>
          <a:xfrm>
            <a:off x="2719388" y="3548164"/>
            <a:ext cx="209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/>
              <a:t>Related Work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B6D5AF6-CA8D-9181-0F59-472D9E0F6273}"/>
              </a:ext>
            </a:extLst>
          </p:cNvPr>
          <p:cNvSpPr txBox="1"/>
          <p:nvPr/>
        </p:nvSpPr>
        <p:spPr>
          <a:xfrm>
            <a:off x="2719388" y="4398320"/>
            <a:ext cx="209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/>
              <a:t>Design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4EAFB34-38FB-256B-C8B6-19D7406FB88C}"/>
              </a:ext>
            </a:extLst>
          </p:cNvPr>
          <p:cNvSpPr txBox="1"/>
          <p:nvPr/>
        </p:nvSpPr>
        <p:spPr>
          <a:xfrm>
            <a:off x="7248525" y="1847850"/>
            <a:ext cx="260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/>
              <a:t>Implementation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63B076C-3DF6-8B5C-92D1-2454619EDC5E}"/>
              </a:ext>
            </a:extLst>
          </p:cNvPr>
          <p:cNvSpPr txBox="1"/>
          <p:nvPr/>
        </p:nvSpPr>
        <p:spPr>
          <a:xfrm>
            <a:off x="7248525" y="2698006"/>
            <a:ext cx="209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/>
              <a:t>Evaluation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529C5A4-68CC-A29C-37A3-A3977311967F}"/>
              </a:ext>
            </a:extLst>
          </p:cNvPr>
          <p:cNvSpPr txBox="1"/>
          <p:nvPr/>
        </p:nvSpPr>
        <p:spPr>
          <a:xfrm>
            <a:off x="7248525" y="3548162"/>
            <a:ext cx="209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/>
              <a:t>Conclusion</a:t>
            </a: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5F40583C-7868-BBDD-D2B6-60B71E234282}"/>
              </a:ext>
            </a:extLst>
          </p:cNvPr>
          <p:cNvCxnSpPr/>
          <p:nvPr/>
        </p:nvCxnSpPr>
        <p:spPr>
          <a:xfrm>
            <a:off x="2257425" y="1685925"/>
            <a:ext cx="2743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6D334F1D-5032-2D5D-C80D-A195B55F5ADC}"/>
              </a:ext>
            </a:extLst>
          </p:cNvPr>
          <p:cNvCxnSpPr/>
          <p:nvPr/>
        </p:nvCxnSpPr>
        <p:spPr>
          <a:xfrm>
            <a:off x="2257425" y="2466975"/>
            <a:ext cx="2743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DE6AB898-6892-EAE9-273E-BAF0D14F052C}"/>
              </a:ext>
            </a:extLst>
          </p:cNvPr>
          <p:cNvCxnSpPr/>
          <p:nvPr/>
        </p:nvCxnSpPr>
        <p:spPr>
          <a:xfrm>
            <a:off x="2257425" y="3333750"/>
            <a:ext cx="2743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440B1BEC-073D-4965-086D-35900A1717FA}"/>
              </a:ext>
            </a:extLst>
          </p:cNvPr>
          <p:cNvCxnSpPr/>
          <p:nvPr/>
        </p:nvCxnSpPr>
        <p:spPr>
          <a:xfrm>
            <a:off x="2257425" y="4181475"/>
            <a:ext cx="2743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8BC65D6D-3403-B1EC-EB40-FA052EB707B6}"/>
              </a:ext>
            </a:extLst>
          </p:cNvPr>
          <p:cNvCxnSpPr>
            <a:cxnSpLocks/>
          </p:cNvCxnSpPr>
          <p:nvPr/>
        </p:nvCxnSpPr>
        <p:spPr>
          <a:xfrm>
            <a:off x="6681787" y="1685925"/>
            <a:ext cx="304323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5E212B93-1833-BAD9-46BE-34E6D568E990}"/>
              </a:ext>
            </a:extLst>
          </p:cNvPr>
          <p:cNvCxnSpPr>
            <a:cxnSpLocks/>
          </p:cNvCxnSpPr>
          <p:nvPr/>
        </p:nvCxnSpPr>
        <p:spPr>
          <a:xfrm>
            <a:off x="6681787" y="2466975"/>
            <a:ext cx="304323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2E36AA2-2639-ACA3-24FE-D90D3495D179}"/>
              </a:ext>
            </a:extLst>
          </p:cNvPr>
          <p:cNvCxnSpPr>
            <a:cxnSpLocks/>
          </p:cNvCxnSpPr>
          <p:nvPr/>
        </p:nvCxnSpPr>
        <p:spPr>
          <a:xfrm>
            <a:off x="6681787" y="3333750"/>
            <a:ext cx="304323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E463D3CB-723F-8C8F-6C5F-857FFE7DBF0E}"/>
              </a:ext>
            </a:extLst>
          </p:cNvPr>
          <p:cNvCxnSpPr/>
          <p:nvPr/>
        </p:nvCxnSpPr>
        <p:spPr>
          <a:xfrm>
            <a:off x="2257425" y="5038725"/>
            <a:ext cx="2743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3FA50DDF-41D4-9B86-8238-92F1D10B08D2}"/>
              </a:ext>
            </a:extLst>
          </p:cNvPr>
          <p:cNvCxnSpPr>
            <a:cxnSpLocks/>
          </p:cNvCxnSpPr>
          <p:nvPr/>
        </p:nvCxnSpPr>
        <p:spPr>
          <a:xfrm>
            <a:off x="6681787" y="4181475"/>
            <a:ext cx="304323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97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A49FF3-AD2F-BB00-906B-055215126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03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de-DE" sz="660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2371344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CE5654E-7A2B-1306-6EE0-E81C15095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5" name="Vertikaler Textplatzhalter 4">
            <a:extLst>
              <a:ext uri="{FF2B5EF4-FFF2-40B4-BE49-F238E27FC236}">
                <a16:creationId xmlns:a16="http://schemas.microsoft.com/office/drawing/2014/main" id="{FCCE1BDE-337F-1193-4970-2436674BA47B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/>
        <p:txBody>
          <a:bodyPr/>
          <a:lstStyle/>
          <a:p>
            <a:r>
              <a:rPr lang="de-DE"/>
              <a:t>HTTP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58B0440-84E1-F97A-D1F2-E5FD9C9D693B}"/>
              </a:ext>
            </a:extLst>
          </p:cNvPr>
          <p:cNvSpPr txBox="1">
            <a:spLocks/>
          </p:cNvSpPr>
          <p:nvPr/>
        </p:nvSpPr>
        <p:spPr>
          <a:xfrm>
            <a:off x="1222146" y="418238"/>
            <a:ext cx="10471380" cy="374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/>
              <a:t>Benefits of Hypertext Transfer Protocol (HTTP) over Real-time Transport Protocol (RTP) </a:t>
            </a:r>
            <a:r>
              <a:rPr lang="de-DE" sz="2000" b="0" baseline="30000"/>
              <a:t>10</a:t>
            </a:r>
            <a:r>
              <a:rPr lang="de-DE" sz="2000"/>
              <a:t> 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F3C6C3DF-2665-4B63-F698-746DB1C11119}"/>
              </a:ext>
            </a:extLst>
          </p:cNvPr>
          <p:cNvSpPr txBox="1">
            <a:spLocks/>
          </p:cNvSpPr>
          <p:nvPr/>
        </p:nvSpPr>
        <p:spPr>
          <a:xfrm>
            <a:off x="1222149" y="758362"/>
            <a:ext cx="10720616" cy="1665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The internet infrastructure along with content delivery networks (CDNs) supports HTTP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HTTP requests can pass through any firewall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The server does not store session states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8F985DE-B773-3CF7-0159-41A7D6C8EACA}"/>
              </a:ext>
            </a:extLst>
          </p:cNvPr>
          <p:cNvSpPr txBox="1">
            <a:spLocks/>
          </p:cNvSpPr>
          <p:nvPr/>
        </p:nvSpPr>
        <p:spPr>
          <a:xfrm>
            <a:off x="1222146" y="2049001"/>
            <a:ext cx="10471380" cy="374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/>
              <a:t>Which applications use HTTP for Streaming? </a:t>
            </a:r>
            <a:r>
              <a:rPr lang="de-DE" sz="1800" b="0" baseline="30000"/>
              <a:t>9</a:t>
            </a:r>
            <a:endParaRPr lang="de-DE" sz="200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D0537A9-AABA-3CB9-75E1-A6CBD9D0C0E4}"/>
              </a:ext>
            </a:extLst>
          </p:cNvPr>
          <p:cNvSpPr txBox="1">
            <a:spLocks/>
          </p:cNvSpPr>
          <p:nvPr/>
        </p:nvSpPr>
        <p:spPr>
          <a:xfrm>
            <a:off x="1222149" y="2389125"/>
            <a:ext cx="10720616" cy="1665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Apple‘s HTTP Live Streaming (HAS)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Adobe‘s HTTP Dynamic Streaming (HDS) 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90C2C6AC-1FC1-B21D-EC18-8DA834C5EC2D}"/>
              </a:ext>
            </a:extLst>
          </p:cNvPr>
          <p:cNvSpPr/>
          <p:nvPr/>
        </p:nvSpPr>
        <p:spPr>
          <a:xfrm>
            <a:off x="1314631" y="3378200"/>
            <a:ext cx="383540" cy="23985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8DC7B7A4-B7AF-563A-7C6A-2185B7744E5C}"/>
              </a:ext>
            </a:extLst>
          </p:cNvPr>
          <p:cNvSpPr txBox="1">
            <a:spLocks/>
          </p:cNvSpPr>
          <p:nvPr/>
        </p:nvSpPr>
        <p:spPr>
          <a:xfrm>
            <a:off x="1698171" y="3336069"/>
            <a:ext cx="10720616" cy="1665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/>
              <a:t>Dynamic Adaptive Streaming over HTTP (DASH)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859B574-CB6A-3E98-701F-27E959601E0F}"/>
              </a:ext>
            </a:extLst>
          </p:cNvPr>
          <p:cNvSpPr txBox="1"/>
          <p:nvPr/>
        </p:nvSpPr>
        <p:spPr>
          <a:xfrm>
            <a:off x="1406867" y="6037991"/>
            <a:ext cx="4218895" cy="430887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0" indent="0">
              <a:buNone/>
            </a:pPr>
            <a:r>
              <a:rPr lang="de-DE" sz="1100" baseline="30000"/>
              <a:t>9 </a:t>
            </a:r>
            <a:r>
              <a:rPr lang="de-DE" sz="1100"/>
              <a:t>Seufert et al., 2014</a:t>
            </a:r>
          </a:p>
          <a:p>
            <a:pPr marL="0" indent="0">
              <a:buNone/>
            </a:pPr>
            <a:r>
              <a:rPr lang="de-DE" sz="1100" baseline="30000"/>
              <a:t>10 </a:t>
            </a:r>
            <a:r>
              <a:rPr lang="de-DE" sz="1100"/>
              <a:t>Sodagar, 2011</a:t>
            </a:r>
          </a:p>
        </p:txBody>
      </p:sp>
    </p:spTree>
    <p:extLst>
      <p:ext uri="{BB962C8B-B14F-4D97-AF65-F5344CB8AC3E}">
        <p14:creationId xmlns:p14="http://schemas.microsoft.com/office/powerpoint/2010/main" val="114587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E33674-7351-B5F1-E34C-1098FF0BB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5" name="Vertikaler Textplatzhalter 4">
            <a:extLst>
              <a:ext uri="{FF2B5EF4-FFF2-40B4-BE49-F238E27FC236}">
                <a16:creationId xmlns:a16="http://schemas.microsoft.com/office/drawing/2014/main" id="{A56378E1-534E-DAC4-6DEF-A549AE8C2123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/>
        <p:txBody>
          <a:bodyPr/>
          <a:lstStyle/>
          <a:p>
            <a:r>
              <a:rPr lang="de-DE"/>
              <a:t>V-PCC COMPRESSION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3E4195F9-5713-D3BA-5EB1-976783FB4FB5}"/>
              </a:ext>
            </a:extLst>
          </p:cNvPr>
          <p:cNvSpPr txBox="1">
            <a:spLocks/>
          </p:cNvSpPr>
          <p:nvPr/>
        </p:nvSpPr>
        <p:spPr>
          <a:xfrm>
            <a:off x="1312865" y="642653"/>
            <a:ext cx="10515600" cy="449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Idea of Video-based point cloud compression (V-PCC) </a:t>
            </a:r>
            <a:r>
              <a:rPr lang="en-US" sz="1600" b="0" baseline="30000"/>
              <a:t>12,15</a:t>
            </a:r>
            <a:endParaRPr lang="en-US" sz="2000" b="0" baseline="30000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70D8F57-C0EE-4476-38ED-B4A62F784024}"/>
              </a:ext>
            </a:extLst>
          </p:cNvPr>
          <p:cNvSpPr txBox="1">
            <a:spLocks/>
          </p:cNvSpPr>
          <p:nvPr/>
        </p:nvSpPr>
        <p:spPr>
          <a:xfrm>
            <a:off x="1312864" y="1091688"/>
            <a:ext cx="9113835" cy="3277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de-DE" sz="1600"/>
              <a:t>Patch Generation: By estimating the normal for each point, 3D patches are generated and projected onto a plane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/>
              <a:t>Patch Packing: The patches are placed on a 2D grid, while minimizing the space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/>
              <a:t>Occupance Map Generation: A binary map to examine wether a block of the 2D grid is occupied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/>
              <a:t>Image Generation: The geometry and texture information is stored in 2D images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/>
              <a:t>Padding: Creates a smooth transition between patches, which is beneficial for video encoding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/>
              <a:t>Video Encoding: The geometry and texture images, along with the occupancy map is compressed using traditional video encoders.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046C3DD-2CD7-6694-60F2-3C3F94E3AEB5}"/>
              </a:ext>
            </a:extLst>
          </p:cNvPr>
          <p:cNvSpPr txBox="1"/>
          <p:nvPr/>
        </p:nvSpPr>
        <p:spPr>
          <a:xfrm>
            <a:off x="1312865" y="6152303"/>
            <a:ext cx="4218895" cy="430887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100" baseline="30000"/>
              <a:t>12 </a:t>
            </a:r>
            <a:r>
              <a:rPr lang="de-DE" sz="1100"/>
              <a:t>Schwarz et al., 2018</a:t>
            </a:r>
            <a:endParaRPr lang="de-DE" sz="1100" baseline="30000"/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100" baseline="30000"/>
              <a:t>15 </a:t>
            </a:r>
            <a:r>
              <a:rPr lang="de-DE" sz="1100"/>
              <a:t>Liu et al., 2019</a:t>
            </a:r>
          </a:p>
        </p:txBody>
      </p:sp>
    </p:spTree>
    <p:extLst>
      <p:ext uri="{BB962C8B-B14F-4D97-AF65-F5344CB8AC3E}">
        <p14:creationId xmlns:p14="http://schemas.microsoft.com/office/powerpoint/2010/main" val="2515963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9021C7-F88B-088F-3331-9469053C5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314" y="689109"/>
            <a:ext cx="10515600" cy="449035"/>
          </a:xfrm>
        </p:spPr>
        <p:txBody>
          <a:bodyPr>
            <a:normAutofit/>
          </a:bodyPr>
          <a:lstStyle/>
          <a:p>
            <a:r>
              <a:rPr lang="de-DE" sz="2000"/>
              <a:t>Drawbacks of 3D Meshes </a:t>
            </a:r>
            <a:r>
              <a:rPr lang="de-DE" sz="1800" b="0" baseline="30000"/>
              <a:t>15</a:t>
            </a:r>
            <a:endParaRPr lang="de-DE" sz="2000" b="0" baseline="300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AC7C34-B750-8F44-CD64-F2D6107AA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314" y="1138144"/>
            <a:ext cx="4887686" cy="2420278"/>
          </a:xfrm>
        </p:spPr>
        <p:txBody>
          <a:bodyPr>
            <a:normAutofit/>
          </a:bodyPr>
          <a:lstStyle/>
          <a:p>
            <a:r>
              <a:rPr lang="de-DE" sz="1600"/>
              <a:t>Natural objects are difficult to reconstruct with 3D meshes</a:t>
            </a:r>
          </a:p>
          <a:p>
            <a:r>
              <a:rPr lang="de-DE" sz="1600"/>
              <a:t>High data volume</a:t>
            </a:r>
          </a:p>
          <a:p>
            <a:r>
              <a:rPr lang="de-DE" sz="1600"/>
              <a:t>High rendering complexity</a:t>
            </a:r>
          </a:p>
          <a:p>
            <a:r>
              <a:rPr lang="de-DE" sz="1600"/>
              <a:t>Compression methods concentrate on computer generated objects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ECAF571-DE3B-C248-B9E8-B00353914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5" name="Vertikaler Textplatzhalter 4">
            <a:extLst>
              <a:ext uri="{FF2B5EF4-FFF2-40B4-BE49-F238E27FC236}">
                <a16:creationId xmlns:a16="http://schemas.microsoft.com/office/drawing/2014/main" id="{C91F7AB1-6B33-0F01-A032-A052C0937F5B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/>
        <p:txBody>
          <a:bodyPr/>
          <a:lstStyle/>
          <a:p>
            <a:r>
              <a:rPr lang="de-DE"/>
              <a:t>VOLUMETRIC DATA FORMATS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5AA87AA-6C83-F7DD-6D5F-3FC68E387C0F}"/>
              </a:ext>
            </a:extLst>
          </p:cNvPr>
          <p:cNvSpPr txBox="1"/>
          <p:nvPr/>
        </p:nvSpPr>
        <p:spPr>
          <a:xfrm>
            <a:off x="6625635" y="707548"/>
            <a:ext cx="4345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/>
              <a:t>Figure 8 </a:t>
            </a:r>
            <a:r>
              <a:rPr lang="de-DE" sz="1600"/>
              <a:t>Example of a 3D mesh</a:t>
            </a: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ABF5EB87-AE7A-0147-BD97-8F22BC96D372}"/>
              </a:ext>
            </a:extLst>
          </p:cNvPr>
          <p:cNvCxnSpPr>
            <a:cxnSpLocks/>
          </p:cNvCxnSpPr>
          <p:nvPr/>
        </p:nvCxnSpPr>
        <p:spPr>
          <a:xfrm>
            <a:off x="6724333" y="689109"/>
            <a:ext cx="280701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CD68937A-7657-CF46-014C-97ED8188BBAF}"/>
              </a:ext>
            </a:extLst>
          </p:cNvPr>
          <p:cNvCxnSpPr>
            <a:cxnSpLocks/>
          </p:cNvCxnSpPr>
          <p:nvPr/>
        </p:nvCxnSpPr>
        <p:spPr>
          <a:xfrm>
            <a:off x="6724333" y="1041622"/>
            <a:ext cx="2807017" cy="448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ABEA2C9B-4C4E-2D56-F61F-DA16C0146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333" y="1185895"/>
            <a:ext cx="4176891" cy="2964245"/>
          </a:xfrm>
          <a:prstGeom prst="rect">
            <a:avLst/>
          </a:prstGeom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E9105CE0-9FCE-8877-21BE-C6FF407774D0}"/>
              </a:ext>
            </a:extLst>
          </p:cNvPr>
          <p:cNvSpPr txBox="1">
            <a:spLocks/>
          </p:cNvSpPr>
          <p:nvPr/>
        </p:nvSpPr>
        <p:spPr>
          <a:xfrm>
            <a:off x="1836647" y="3249180"/>
            <a:ext cx="10515600" cy="449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/>
              <a:t>Why choose Point Clouds? </a:t>
            </a:r>
            <a:r>
              <a:rPr lang="de-DE" sz="1800" b="0" baseline="30000"/>
              <a:t>18</a:t>
            </a:r>
            <a:endParaRPr lang="de-DE" sz="2000" b="0" baseline="30000"/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61859E0E-29CD-CC5E-62B5-6A36D3274BE4}"/>
              </a:ext>
            </a:extLst>
          </p:cNvPr>
          <p:cNvSpPr txBox="1">
            <a:spLocks/>
          </p:cNvSpPr>
          <p:nvPr/>
        </p:nvSpPr>
        <p:spPr>
          <a:xfrm>
            <a:off x="1335314" y="3698216"/>
            <a:ext cx="4887686" cy="2420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/>
              <a:t>Easy to acquire</a:t>
            </a:r>
          </a:p>
          <a:p>
            <a:r>
              <a:rPr lang="de-DE" sz="1600"/>
              <a:t>Low rendering complexity</a:t>
            </a:r>
          </a:p>
        </p:txBody>
      </p:sp>
      <p:sp>
        <p:nvSpPr>
          <p:cNvPr id="20" name="Pfeil: nach rechts 19">
            <a:extLst>
              <a:ext uri="{FF2B5EF4-FFF2-40B4-BE49-F238E27FC236}">
                <a16:creationId xmlns:a16="http://schemas.microsoft.com/office/drawing/2014/main" id="{79295A28-10CE-99D5-A249-0F6637C962A9}"/>
              </a:ext>
            </a:extLst>
          </p:cNvPr>
          <p:cNvSpPr/>
          <p:nvPr/>
        </p:nvSpPr>
        <p:spPr>
          <a:xfrm>
            <a:off x="1453107" y="3353773"/>
            <a:ext cx="383540" cy="23985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5DE6E15-4028-CCFE-F195-FA3DA5F23A4A}"/>
              </a:ext>
            </a:extLst>
          </p:cNvPr>
          <p:cNvSpPr txBox="1"/>
          <p:nvPr/>
        </p:nvSpPr>
        <p:spPr>
          <a:xfrm>
            <a:off x="1312865" y="6152303"/>
            <a:ext cx="4218895" cy="430887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100" baseline="30000"/>
              <a:t>15 </a:t>
            </a:r>
            <a:r>
              <a:rPr lang="de-DE" sz="1100"/>
              <a:t>Liu et al., 2019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100" baseline="30000"/>
              <a:t>18 </a:t>
            </a:r>
            <a:r>
              <a:rPr lang="de-DE" sz="1100"/>
              <a:t>Subramanyam et al., 2020</a:t>
            </a:r>
          </a:p>
        </p:txBody>
      </p:sp>
    </p:spTree>
    <p:extLst>
      <p:ext uri="{BB962C8B-B14F-4D97-AF65-F5344CB8AC3E}">
        <p14:creationId xmlns:p14="http://schemas.microsoft.com/office/powerpoint/2010/main" val="3832052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F34756-7679-DA2D-087E-95877FFC3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5" name="Vertikaler Textplatzhalter 4">
            <a:extLst>
              <a:ext uri="{FF2B5EF4-FFF2-40B4-BE49-F238E27FC236}">
                <a16:creationId xmlns:a16="http://schemas.microsoft.com/office/drawing/2014/main" id="{9B1B5713-0F2C-EE5B-8FF6-FA948A4D332F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/>
        <p:txBody>
          <a:bodyPr/>
          <a:lstStyle/>
          <a:p>
            <a:r>
              <a:rPr lang="de-DE"/>
              <a:t>POINT CLOUDS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6DBDE07-6672-A1AE-A602-C6D350872A99}"/>
              </a:ext>
            </a:extLst>
          </p:cNvPr>
          <p:cNvSpPr txBox="1"/>
          <p:nvPr/>
        </p:nvSpPr>
        <p:spPr>
          <a:xfrm>
            <a:off x="1487488" y="1596958"/>
            <a:ext cx="4080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/>
              <a:t>Figure 9 </a:t>
            </a:r>
            <a:r>
              <a:rPr lang="de-DE" sz="1600"/>
              <a:t>Static </a:t>
            </a:r>
            <a:r>
              <a:rPr lang="de-DE" sz="1600" baseline="30000"/>
              <a:t>19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1A32BD19-0A00-F9FF-463F-98723735B772}"/>
              </a:ext>
            </a:extLst>
          </p:cNvPr>
          <p:cNvCxnSpPr>
            <a:cxnSpLocks/>
          </p:cNvCxnSpPr>
          <p:nvPr/>
        </p:nvCxnSpPr>
        <p:spPr>
          <a:xfrm>
            <a:off x="1487488" y="1563041"/>
            <a:ext cx="1622059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D9CF7FBB-D882-75A5-79F3-8FE5A028C1F8}"/>
              </a:ext>
            </a:extLst>
          </p:cNvPr>
          <p:cNvCxnSpPr>
            <a:cxnSpLocks/>
          </p:cNvCxnSpPr>
          <p:nvPr/>
        </p:nvCxnSpPr>
        <p:spPr>
          <a:xfrm>
            <a:off x="1487488" y="1965381"/>
            <a:ext cx="1622059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F5EA1DB6-C9C8-F45A-5A11-D121A9953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91" y="2266463"/>
            <a:ext cx="2856523" cy="27305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CFBD27B-A5C3-4CE3-EECE-A6912774F12B}"/>
              </a:ext>
            </a:extLst>
          </p:cNvPr>
          <p:cNvSpPr txBox="1"/>
          <p:nvPr/>
        </p:nvSpPr>
        <p:spPr>
          <a:xfrm>
            <a:off x="4762186" y="1558894"/>
            <a:ext cx="4080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/>
              <a:t>Video 5 </a:t>
            </a:r>
            <a:r>
              <a:rPr lang="de-DE" sz="1600"/>
              <a:t>Dynamic </a:t>
            </a:r>
            <a:r>
              <a:rPr lang="de-DE" sz="1600" baseline="30000"/>
              <a:t>6</a:t>
            </a:r>
            <a:endParaRPr lang="de-DE" sz="160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6FBD524-23B6-E8E5-5FA3-BD7BFB406780}"/>
              </a:ext>
            </a:extLst>
          </p:cNvPr>
          <p:cNvSpPr txBox="1"/>
          <p:nvPr/>
        </p:nvSpPr>
        <p:spPr>
          <a:xfrm>
            <a:off x="7583645" y="1596958"/>
            <a:ext cx="4080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/>
              <a:t>Figure 11 </a:t>
            </a:r>
            <a:r>
              <a:rPr lang="de-DE" sz="1600"/>
              <a:t>Dynamically Acquired </a:t>
            </a:r>
            <a:r>
              <a:rPr lang="de-DE" sz="1600" baseline="30000"/>
              <a:t>20</a:t>
            </a:r>
            <a:endParaRPr lang="de-DE" sz="1600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1B4CD37F-E2EF-A0A1-0AB2-6E6267E9677B}"/>
              </a:ext>
            </a:extLst>
          </p:cNvPr>
          <p:cNvCxnSpPr>
            <a:cxnSpLocks/>
          </p:cNvCxnSpPr>
          <p:nvPr/>
        </p:nvCxnSpPr>
        <p:spPr>
          <a:xfrm>
            <a:off x="7682342" y="1558894"/>
            <a:ext cx="310816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52E80912-B1ED-3D38-1317-B5D4674AF89B}"/>
              </a:ext>
            </a:extLst>
          </p:cNvPr>
          <p:cNvCxnSpPr>
            <a:cxnSpLocks/>
          </p:cNvCxnSpPr>
          <p:nvPr/>
        </p:nvCxnSpPr>
        <p:spPr>
          <a:xfrm>
            <a:off x="7682342" y="1961234"/>
            <a:ext cx="310816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7" name="ezgif.com-gif-maker (5)">
            <a:hlinkClick r:id="" action="ppaction://media"/>
            <a:extLst>
              <a:ext uri="{FF2B5EF4-FFF2-40B4-BE49-F238E27FC236}">
                <a16:creationId xmlns:a16="http://schemas.microsoft.com/office/drawing/2014/main" id="{7F8D4A12-E176-B03E-7150-73BA5CB5A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13225" y="2183448"/>
            <a:ext cx="1997242" cy="27716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824a734aaf6b4e6e68d7dcd9ba016eb4">
            <a:hlinkClick r:id="" action="ppaction://media"/>
            <a:extLst>
              <a:ext uri="{FF2B5EF4-FFF2-40B4-BE49-F238E27FC236}">
                <a16:creationId xmlns:a16="http://schemas.microsoft.com/office/drawing/2014/main" id="{E8827217-B20C-C6D1-75DC-F9A99ACDCDB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78378" y="2495074"/>
            <a:ext cx="3829154" cy="2147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C6ADF4F-D285-F2D9-AFEA-81B920BB7D07}"/>
              </a:ext>
            </a:extLst>
          </p:cNvPr>
          <p:cNvSpPr txBox="1"/>
          <p:nvPr/>
        </p:nvSpPr>
        <p:spPr>
          <a:xfrm>
            <a:off x="1314456" y="6024517"/>
            <a:ext cx="64516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baseline="30000"/>
              <a:t>6 </a:t>
            </a:r>
            <a:r>
              <a:rPr lang="de-DE" sz="1100"/>
              <a:t>d’Eon et al., 2017</a:t>
            </a:r>
            <a:endParaRPr lang="de-DE" sz="1100" baseline="30000"/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100" baseline="30000"/>
              <a:t>19 </a:t>
            </a:r>
            <a:r>
              <a:rPr lang="de-DE" sz="1100"/>
              <a:t>JPEG Pleno Database: GTI-UPM Point-cloud data set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100" baseline="30000"/>
              <a:t>20 </a:t>
            </a:r>
            <a:r>
              <a:rPr lang="fr-FR" sz="1100"/>
              <a:t>GeoSLAM Point Cloud Animation, 2021</a:t>
            </a:r>
            <a:endParaRPr lang="de-DE" sz="1100"/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95756197-285E-14AC-1417-45630CD187A8}"/>
              </a:ext>
            </a:extLst>
          </p:cNvPr>
          <p:cNvCxnSpPr>
            <a:cxnSpLocks/>
          </p:cNvCxnSpPr>
          <p:nvPr/>
        </p:nvCxnSpPr>
        <p:spPr>
          <a:xfrm>
            <a:off x="4845643" y="1520830"/>
            <a:ext cx="171390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E518F618-D150-5564-1DB2-AEAEF5833AFD}"/>
              </a:ext>
            </a:extLst>
          </p:cNvPr>
          <p:cNvCxnSpPr>
            <a:cxnSpLocks/>
          </p:cNvCxnSpPr>
          <p:nvPr/>
        </p:nvCxnSpPr>
        <p:spPr>
          <a:xfrm>
            <a:off x="4845643" y="1923170"/>
            <a:ext cx="171390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1" name="Titel 1">
            <a:extLst>
              <a:ext uri="{FF2B5EF4-FFF2-40B4-BE49-F238E27FC236}">
                <a16:creationId xmlns:a16="http://schemas.microsoft.com/office/drawing/2014/main" id="{25109BF4-F9B4-9C8E-0074-1435C8130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959318"/>
            <a:ext cx="10515600" cy="449035"/>
          </a:xfrm>
        </p:spPr>
        <p:txBody>
          <a:bodyPr>
            <a:normAutofit/>
          </a:bodyPr>
          <a:lstStyle/>
          <a:p>
            <a:r>
              <a:rPr lang="de-DE" sz="2000"/>
              <a:t>Types of Point Clouds</a:t>
            </a:r>
            <a:endParaRPr lang="de-DE" sz="2000" b="0" baseline="30000"/>
          </a:p>
        </p:txBody>
      </p:sp>
    </p:spTree>
    <p:extLst>
      <p:ext uri="{BB962C8B-B14F-4D97-AF65-F5344CB8AC3E}">
        <p14:creationId xmlns:p14="http://schemas.microsoft.com/office/powerpoint/2010/main" val="112934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B008C0F-89DB-7A9E-E970-534CC29BA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10" name="ezgif.com-gif-maker (7)">
            <a:hlinkClick r:id="" action="ppaction://media"/>
            <a:extLst>
              <a:ext uri="{FF2B5EF4-FFF2-40B4-BE49-F238E27FC236}">
                <a16:creationId xmlns:a16="http://schemas.microsoft.com/office/drawing/2014/main" id="{0F9CB9F0-AA6D-F163-C009-B8A1A2630F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7488" y="1352359"/>
            <a:ext cx="8377457" cy="471608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BA156C55-742E-21F7-523B-EB6D0F8A68A4}"/>
              </a:ext>
            </a:extLst>
          </p:cNvPr>
          <p:cNvSpPr txBox="1"/>
          <p:nvPr/>
        </p:nvSpPr>
        <p:spPr>
          <a:xfrm>
            <a:off x="1373188" y="746125"/>
            <a:ext cx="4080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/>
              <a:t>Video 1 </a:t>
            </a:r>
            <a:r>
              <a:rPr lang="de-DE" sz="1600"/>
              <a:t>An example for a point cloud</a:t>
            </a: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D23CBA16-15FC-49DB-05C3-089A630D0E27}"/>
              </a:ext>
            </a:extLst>
          </p:cNvPr>
          <p:cNvCxnSpPr>
            <a:cxnSpLocks/>
          </p:cNvCxnSpPr>
          <p:nvPr/>
        </p:nvCxnSpPr>
        <p:spPr>
          <a:xfrm>
            <a:off x="1471885" y="681264"/>
            <a:ext cx="337111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F1C67046-162A-CC3F-E218-3B217C32AB8E}"/>
              </a:ext>
            </a:extLst>
          </p:cNvPr>
          <p:cNvCxnSpPr>
            <a:cxnSpLocks/>
          </p:cNvCxnSpPr>
          <p:nvPr/>
        </p:nvCxnSpPr>
        <p:spPr>
          <a:xfrm>
            <a:off x="1471885" y="1124054"/>
            <a:ext cx="337111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Vertikaler Textplatzhalter 4">
            <a:extLst>
              <a:ext uri="{FF2B5EF4-FFF2-40B4-BE49-F238E27FC236}">
                <a16:creationId xmlns:a16="http://schemas.microsoft.com/office/drawing/2014/main" id="{DC271EC9-4003-BE8E-5A67-3BE86069382E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>
          <a:xfrm rot="10800000">
            <a:off x="249236" y="0"/>
            <a:ext cx="407990" cy="6858000"/>
          </a:xfrm>
        </p:spPr>
        <p:txBody>
          <a:bodyPr/>
          <a:lstStyle/>
          <a:p>
            <a:r>
              <a:rPr lang="de-DE"/>
              <a:t> 01 | INTRODUCTION</a:t>
            </a:r>
          </a:p>
        </p:txBody>
      </p:sp>
    </p:spTree>
    <p:extLst>
      <p:ext uri="{BB962C8B-B14F-4D97-AF65-F5344CB8AC3E}">
        <p14:creationId xmlns:p14="http://schemas.microsoft.com/office/powerpoint/2010/main" val="305923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4D0796-6C85-7664-91CD-80C499DB3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165" y="370224"/>
            <a:ext cx="10515600" cy="449035"/>
          </a:xfrm>
        </p:spPr>
        <p:txBody>
          <a:bodyPr>
            <a:normAutofit/>
          </a:bodyPr>
          <a:lstStyle/>
          <a:p>
            <a:r>
              <a:rPr lang="de-DE" sz="2000"/>
              <a:t>Why Point Clouds?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4841BC-77FE-7E09-B130-A9B386146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164" y="819259"/>
            <a:ext cx="6686322" cy="242027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Rise in popularity due to the accessibility of head-mounted displays </a:t>
            </a:r>
            <a:r>
              <a:rPr lang="de-DE" sz="1600" baseline="30000"/>
              <a:t>1</a:t>
            </a:r>
            <a:endParaRPr lang="de-DE" sz="1600"/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Most favorable format for representing volumetric data </a:t>
            </a:r>
            <a:r>
              <a:rPr lang="de-DE" sz="1600" baseline="30000"/>
              <a:t>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Allow the user to change viewport and position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554C367-2F48-D4B6-A85C-970E85925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5" name="Vertikaler Textplatzhalter 4">
            <a:extLst>
              <a:ext uri="{FF2B5EF4-FFF2-40B4-BE49-F238E27FC236}">
                <a16:creationId xmlns:a16="http://schemas.microsoft.com/office/drawing/2014/main" id="{C55306F3-2976-FC30-29BF-03552D40F496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/>
        <p:txBody>
          <a:bodyPr/>
          <a:lstStyle/>
          <a:p>
            <a:r>
              <a:rPr lang="de-DE"/>
              <a:t> 01 | INTRODUCTION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9BB7E8F-B3B5-0FC6-156B-59B5683EFCDC}"/>
              </a:ext>
            </a:extLst>
          </p:cNvPr>
          <p:cNvSpPr txBox="1">
            <a:spLocks/>
          </p:cNvSpPr>
          <p:nvPr/>
        </p:nvSpPr>
        <p:spPr>
          <a:xfrm>
            <a:off x="1947300" y="3365537"/>
            <a:ext cx="10515600" cy="387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/>
              <a:t>Problem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066E81E-09B8-D1DE-72DC-8308DEA0F901}"/>
              </a:ext>
            </a:extLst>
          </p:cNvPr>
          <p:cNvSpPr txBox="1">
            <a:spLocks/>
          </p:cNvSpPr>
          <p:nvPr/>
        </p:nvSpPr>
        <p:spPr>
          <a:xfrm>
            <a:off x="1446212" y="3753191"/>
            <a:ext cx="9467548" cy="1226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Point clouds have immense memory requirements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/>
              <a:t>Research around point cloud streaming is scarce</a:t>
            </a:r>
          </a:p>
          <a:p>
            <a:pPr>
              <a:buFont typeface="Wingdings" panose="05000000000000000000" pitchFamily="2" charset="2"/>
              <a:buChar char="§"/>
            </a:pPr>
            <a:endParaRPr lang="de-DE" sz="160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2B14AFA-422C-9BD7-2513-9A8FE66AB205}"/>
              </a:ext>
            </a:extLst>
          </p:cNvPr>
          <p:cNvSpPr txBox="1">
            <a:spLocks/>
          </p:cNvSpPr>
          <p:nvPr/>
        </p:nvSpPr>
        <p:spPr>
          <a:xfrm>
            <a:off x="1446212" y="4640280"/>
            <a:ext cx="10515600" cy="387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/>
              <a:t>Contribution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16233344-B518-A04E-7D68-79784174E0BD}"/>
              </a:ext>
            </a:extLst>
          </p:cNvPr>
          <p:cNvSpPr txBox="1">
            <a:spLocks/>
          </p:cNvSpPr>
          <p:nvPr/>
        </p:nvSpPr>
        <p:spPr>
          <a:xfrm>
            <a:off x="1446212" y="5012864"/>
            <a:ext cx="9467548" cy="1226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de-DE" sz="1600" dirty="0"/>
              <a:t>An </a:t>
            </a:r>
            <a:r>
              <a:rPr lang="de-DE" sz="1600" dirty="0" err="1"/>
              <a:t>understanding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current</a:t>
            </a:r>
            <a:r>
              <a:rPr lang="de-DE" sz="1600" dirty="0"/>
              <a:t> </a:t>
            </a:r>
            <a:r>
              <a:rPr lang="de-DE" sz="1600" dirty="0" err="1"/>
              <a:t>state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point</a:t>
            </a:r>
            <a:r>
              <a:rPr lang="de-DE" sz="1600" dirty="0"/>
              <a:t> </a:t>
            </a:r>
            <a:r>
              <a:rPr lang="de-DE" sz="1600" dirty="0" err="1"/>
              <a:t>cloud</a:t>
            </a:r>
            <a:r>
              <a:rPr lang="de-DE" sz="1600" dirty="0"/>
              <a:t> </a:t>
            </a:r>
            <a:r>
              <a:rPr lang="de-DE" sz="1600"/>
              <a:t>streaming</a:t>
            </a:r>
            <a:endParaRPr lang="de-DE" sz="1600" dirty="0"/>
          </a:p>
          <a:p>
            <a:pPr marL="342900" indent="-342900">
              <a:buFont typeface="+mj-lt"/>
              <a:buAutoNum type="arabicPeriod"/>
            </a:pPr>
            <a:r>
              <a:rPr lang="de-DE" sz="1600" dirty="0"/>
              <a:t>A </a:t>
            </a:r>
            <a:r>
              <a:rPr lang="de-DE" sz="1600"/>
              <a:t>streaming</a:t>
            </a:r>
            <a:r>
              <a:rPr lang="de-DE" sz="1600" dirty="0"/>
              <a:t> </a:t>
            </a:r>
            <a:r>
              <a:rPr lang="de-DE" sz="1600" dirty="0" err="1"/>
              <a:t>system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point</a:t>
            </a:r>
            <a:r>
              <a:rPr lang="de-DE" sz="1600" dirty="0"/>
              <a:t> </a:t>
            </a:r>
            <a:r>
              <a:rPr lang="de-DE" sz="1600" dirty="0" err="1"/>
              <a:t>clouds</a:t>
            </a:r>
            <a:r>
              <a:rPr lang="de-DE" sz="1600" dirty="0"/>
              <a:t> </a:t>
            </a:r>
            <a:r>
              <a:rPr lang="de-DE" sz="1600" dirty="0" err="1"/>
              <a:t>that</a:t>
            </a:r>
            <a:r>
              <a:rPr lang="de-DE" sz="1600" dirty="0"/>
              <a:t> </a:t>
            </a:r>
            <a:r>
              <a:rPr lang="de-DE" sz="1600" dirty="0" err="1"/>
              <a:t>supports</a:t>
            </a:r>
            <a:r>
              <a:rPr lang="de-DE" sz="1600" dirty="0"/>
              <a:t> </a:t>
            </a:r>
            <a:r>
              <a:rPr lang="de-DE" sz="1600" dirty="0" err="1"/>
              <a:t>future</a:t>
            </a:r>
            <a:r>
              <a:rPr lang="de-DE" sz="1600" dirty="0"/>
              <a:t> </a:t>
            </a:r>
            <a:r>
              <a:rPr lang="de-DE" sz="1600" dirty="0" err="1"/>
              <a:t>development</a:t>
            </a:r>
            <a:endParaRPr lang="de-DE" sz="1600" dirty="0"/>
          </a:p>
          <a:p>
            <a:pPr marL="342900" indent="-342900">
              <a:buFont typeface="+mj-lt"/>
              <a:buAutoNum type="arabicPeriod"/>
            </a:pPr>
            <a:endParaRPr lang="de-DE" sz="1600" dirty="0"/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613241F3-2D8A-1828-53A4-49BA5870CC99}"/>
              </a:ext>
            </a:extLst>
          </p:cNvPr>
          <p:cNvSpPr/>
          <p:nvPr/>
        </p:nvSpPr>
        <p:spPr>
          <a:xfrm>
            <a:off x="1539307" y="3414705"/>
            <a:ext cx="407993" cy="245488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718850E3-A240-7914-6B57-5F39993F8691}"/>
              </a:ext>
            </a:extLst>
          </p:cNvPr>
          <p:cNvSpPr txBox="1">
            <a:spLocks/>
          </p:cNvSpPr>
          <p:nvPr/>
        </p:nvSpPr>
        <p:spPr>
          <a:xfrm>
            <a:off x="1427163" y="1964794"/>
            <a:ext cx="10515600" cy="449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/>
              <a:t>Point Clouds in Practical Use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44A60405-6640-472F-6C18-87F5BA87464F}"/>
              </a:ext>
            </a:extLst>
          </p:cNvPr>
          <p:cNvSpPr txBox="1">
            <a:spLocks/>
          </p:cNvSpPr>
          <p:nvPr/>
        </p:nvSpPr>
        <p:spPr>
          <a:xfrm>
            <a:off x="1427162" y="2413829"/>
            <a:ext cx="9075738" cy="2420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Immersive virtual and augmented reality (VR/AR) applications </a:t>
            </a:r>
            <a:r>
              <a:rPr lang="de-DE" sz="1600" baseline="30000"/>
              <a:t>3</a:t>
            </a:r>
            <a:endParaRPr lang="de-DE" sz="1600"/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Mobile mapping to support autonomous driving </a:t>
            </a:r>
            <a:r>
              <a:rPr lang="de-DE" sz="1600" baseline="30000"/>
              <a:t>4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21B8184-F62B-51B4-355F-45C812078A6F}"/>
              </a:ext>
            </a:extLst>
          </p:cNvPr>
          <p:cNvSpPr txBox="1"/>
          <p:nvPr/>
        </p:nvSpPr>
        <p:spPr>
          <a:xfrm>
            <a:off x="1427162" y="6038741"/>
            <a:ext cx="4218895" cy="600164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0" indent="0">
              <a:buNone/>
            </a:pPr>
            <a:r>
              <a:rPr lang="de-DE" sz="1100" baseline="30000"/>
              <a:t>1 </a:t>
            </a:r>
            <a:r>
              <a:rPr lang="de-DE" sz="1100"/>
              <a:t>van der Hooft et al., 2019</a:t>
            </a:r>
          </a:p>
          <a:p>
            <a:pPr marL="0" indent="0">
              <a:buNone/>
            </a:pPr>
            <a:r>
              <a:rPr lang="de-DE" sz="1100" baseline="30000"/>
              <a:t>2 </a:t>
            </a:r>
            <a:r>
              <a:rPr lang="de-DE" sz="1100"/>
              <a:t>Liu et al., 2021</a:t>
            </a:r>
          </a:p>
          <a:p>
            <a:pPr marL="0" indent="0">
              <a:buNone/>
            </a:pPr>
            <a:r>
              <a:rPr lang="de-DE" sz="1100" baseline="30000"/>
              <a:t>3 </a:t>
            </a:r>
            <a:r>
              <a:rPr lang="de-DE" sz="1100"/>
              <a:t>Graziosi et al., 2020</a:t>
            </a:r>
            <a:endParaRPr lang="de-DE" sz="1100" baseline="30000"/>
          </a:p>
          <a:p>
            <a:pPr marL="0" indent="0">
              <a:buNone/>
            </a:pPr>
            <a:r>
              <a:rPr lang="de-DE" sz="1100" baseline="30000"/>
              <a:t>4 </a:t>
            </a:r>
            <a:r>
              <a:rPr lang="de-DE" sz="1100"/>
              <a:t>Cui et al., 2019</a:t>
            </a:r>
          </a:p>
        </p:txBody>
      </p:sp>
    </p:spTree>
    <p:extLst>
      <p:ext uri="{BB962C8B-B14F-4D97-AF65-F5344CB8AC3E}">
        <p14:creationId xmlns:p14="http://schemas.microsoft.com/office/powerpoint/2010/main" val="3058777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BFAC69-7D2D-EB86-CDCE-EDEF699CE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5" name="Vertikaler Textplatzhalter 4">
            <a:extLst>
              <a:ext uri="{FF2B5EF4-FFF2-40B4-BE49-F238E27FC236}">
                <a16:creationId xmlns:a16="http://schemas.microsoft.com/office/drawing/2014/main" id="{3A386DE8-2CC4-28E8-8D47-CA3FE00CFE2B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/>
        <p:txBody>
          <a:bodyPr/>
          <a:lstStyle/>
          <a:p>
            <a:r>
              <a:rPr lang="de-DE" sz="1600"/>
              <a:t>02 | POINT CLOUDS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33EEE77-82F8-C322-A000-58AFF0C66CD6}"/>
              </a:ext>
            </a:extLst>
          </p:cNvPr>
          <p:cNvSpPr txBox="1">
            <a:spLocks/>
          </p:cNvSpPr>
          <p:nvPr/>
        </p:nvSpPr>
        <p:spPr>
          <a:xfrm>
            <a:off x="1471384" y="574182"/>
            <a:ext cx="9249229" cy="374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/>
              <a:t>Definition and Characteristics of Point Clouds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DC8FA08-A745-56F2-343C-3F7A87961286}"/>
              </a:ext>
            </a:extLst>
          </p:cNvPr>
          <p:cNvSpPr txBox="1">
            <a:spLocks/>
          </p:cNvSpPr>
          <p:nvPr/>
        </p:nvSpPr>
        <p:spPr>
          <a:xfrm>
            <a:off x="1471384" y="1014711"/>
            <a:ext cx="9086548" cy="1665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Each point represents a position and other additional attributes (e.g. color) </a:t>
            </a:r>
            <a:r>
              <a:rPr lang="de-DE" sz="1600" baseline="30000"/>
              <a:t>3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Acquired by photogrammetry and/or depth scanners </a:t>
            </a:r>
            <a:r>
              <a:rPr lang="de-DE" sz="1600" baseline="30000"/>
              <a:t>3,5</a:t>
            </a:r>
            <a:endParaRPr lang="de-DE" sz="1600"/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Two types of point clouds: dynamic and static </a:t>
            </a:r>
            <a:r>
              <a:rPr lang="de-DE" sz="1600" baseline="30000"/>
              <a:t>4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Higher point density results in a higher quality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B9BA2CE-97B6-08E0-D106-2897FA9A8D5A}"/>
              </a:ext>
            </a:extLst>
          </p:cNvPr>
          <p:cNvSpPr txBox="1"/>
          <p:nvPr/>
        </p:nvSpPr>
        <p:spPr>
          <a:xfrm>
            <a:off x="1471385" y="3564548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solidFill>
                  <a:schemeClr val="bg2">
                    <a:lumMod val="50000"/>
                  </a:schemeClr>
                </a:solidFill>
                <a:latin typeface="Cascadia Code" panose="020B0509020204030204" pitchFamily="49" charset="0"/>
              </a:rPr>
              <a:t>15</a:t>
            </a:r>
            <a:r>
              <a:rPr lang="de-DE">
                <a:latin typeface="Cascadia Code" panose="020B0509020204030204" pitchFamily="49" charset="0"/>
              </a:rPr>
              <a:t>  211 63 61 133 104 77</a:t>
            </a:r>
          </a:p>
          <a:p>
            <a:r>
              <a:rPr lang="de-DE">
                <a:solidFill>
                  <a:schemeClr val="bg2">
                    <a:lumMod val="50000"/>
                  </a:schemeClr>
                </a:solidFill>
                <a:latin typeface="Cascadia Code" panose="020B0509020204030204" pitchFamily="49" charset="0"/>
              </a:rPr>
              <a:t>16</a:t>
            </a:r>
            <a:r>
              <a:rPr lang="de-DE">
                <a:latin typeface="Cascadia Code" panose="020B0509020204030204" pitchFamily="49" charset="0"/>
              </a:rPr>
              <a:t>  210 63 63 128 97 69</a:t>
            </a:r>
          </a:p>
          <a:p>
            <a:r>
              <a:rPr lang="de-DE">
                <a:solidFill>
                  <a:schemeClr val="bg2">
                    <a:lumMod val="50000"/>
                  </a:schemeClr>
                </a:solidFill>
                <a:latin typeface="Cascadia Code" panose="020B0509020204030204" pitchFamily="49" charset="0"/>
              </a:rPr>
              <a:t>17</a:t>
            </a:r>
            <a:r>
              <a:rPr lang="de-DE">
                <a:latin typeface="Cascadia Code" panose="020B0509020204030204" pitchFamily="49" charset="0"/>
              </a:rPr>
              <a:t>  211 62 63 126 97 71</a:t>
            </a:r>
          </a:p>
          <a:p>
            <a:r>
              <a:rPr lang="de-DE">
                <a:solidFill>
                  <a:schemeClr val="bg2">
                    <a:lumMod val="50000"/>
                  </a:schemeClr>
                </a:solidFill>
                <a:latin typeface="Cascadia Code" panose="020B0509020204030204" pitchFamily="49" charset="0"/>
              </a:rPr>
              <a:t>18</a:t>
            </a:r>
            <a:r>
              <a:rPr lang="de-DE">
                <a:latin typeface="Cascadia Code" panose="020B0509020204030204" pitchFamily="49" charset="0"/>
              </a:rPr>
              <a:t>  211 63 62 130 100 73</a:t>
            </a:r>
          </a:p>
          <a:p>
            <a:r>
              <a:rPr lang="de-DE">
                <a:solidFill>
                  <a:schemeClr val="bg2">
                    <a:lumMod val="50000"/>
                  </a:schemeClr>
                </a:solidFill>
                <a:latin typeface="Cascadia Code" panose="020B0509020204030204" pitchFamily="49" charset="0"/>
              </a:rPr>
              <a:t>19</a:t>
            </a:r>
            <a:r>
              <a:rPr lang="de-DE">
                <a:latin typeface="Cascadia Code" panose="020B0509020204030204" pitchFamily="49" charset="0"/>
              </a:rPr>
              <a:t>  211 63 63 129 98 71</a:t>
            </a:r>
          </a:p>
          <a:p>
            <a:r>
              <a:rPr lang="de-DE">
                <a:solidFill>
                  <a:schemeClr val="bg2">
                    <a:lumMod val="50000"/>
                  </a:schemeClr>
                </a:solidFill>
                <a:latin typeface="Cascadia Code" panose="020B0509020204030204" pitchFamily="49" charset="0"/>
              </a:rPr>
              <a:t>20</a:t>
            </a:r>
            <a:r>
              <a:rPr lang="de-DE">
                <a:latin typeface="Cascadia Code" panose="020B0509020204030204" pitchFamily="49" charset="0"/>
              </a:rPr>
              <a:t>  212 63 59 139 110 83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ECE7357-ABBA-0C83-F487-2A41250F1F48}"/>
              </a:ext>
            </a:extLst>
          </p:cNvPr>
          <p:cNvSpPr txBox="1"/>
          <p:nvPr/>
        </p:nvSpPr>
        <p:spPr>
          <a:xfrm>
            <a:off x="1471384" y="2680000"/>
            <a:ext cx="4345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/>
              <a:t>Listing 1 </a:t>
            </a:r>
            <a:r>
              <a:rPr lang="de-DE" sz="1600"/>
              <a:t>An excerpt of the file content of longdress </a:t>
            </a:r>
            <a:r>
              <a:rPr lang="de-DE" sz="1600" baseline="30000"/>
              <a:t>6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22312BC7-42AA-1A85-440A-0B7929165317}"/>
              </a:ext>
            </a:extLst>
          </p:cNvPr>
          <p:cNvCxnSpPr>
            <a:cxnSpLocks/>
          </p:cNvCxnSpPr>
          <p:nvPr/>
        </p:nvCxnSpPr>
        <p:spPr>
          <a:xfrm>
            <a:off x="1570082" y="2636506"/>
            <a:ext cx="3706768" cy="26646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B961057B-8C30-8F00-E314-541F13B7E4DA}"/>
              </a:ext>
            </a:extLst>
          </p:cNvPr>
          <p:cNvCxnSpPr>
            <a:cxnSpLocks/>
          </p:cNvCxnSpPr>
          <p:nvPr/>
        </p:nvCxnSpPr>
        <p:spPr>
          <a:xfrm>
            <a:off x="1570082" y="3281623"/>
            <a:ext cx="3706768" cy="22919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26A72417-F36F-1D9D-C229-567E8898B891}"/>
              </a:ext>
            </a:extLst>
          </p:cNvPr>
          <p:cNvSpPr txBox="1"/>
          <p:nvPr/>
        </p:nvSpPr>
        <p:spPr>
          <a:xfrm>
            <a:off x="6375402" y="2707067"/>
            <a:ext cx="5702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/>
              <a:t>Figure 1 </a:t>
            </a:r>
            <a:r>
              <a:rPr lang="de-DE" sz="1600"/>
              <a:t>An example for a dynamic point cloud </a:t>
            </a:r>
            <a:r>
              <a:rPr lang="de-DE" sz="1600" baseline="30000"/>
              <a:t>6</a:t>
            </a:r>
            <a:r>
              <a:rPr lang="de-DE" sz="1600"/>
              <a:t>, containing about 750.000 points per frame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3B5A2FE9-FB70-E7EF-1C7A-74AAFC7F24AD}"/>
              </a:ext>
            </a:extLst>
          </p:cNvPr>
          <p:cNvCxnSpPr>
            <a:cxnSpLocks/>
          </p:cNvCxnSpPr>
          <p:nvPr/>
        </p:nvCxnSpPr>
        <p:spPr>
          <a:xfrm>
            <a:off x="6474100" y="2654906"/>
            <a:ext cx="5468665" cy="8246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B41CC8AF-DE82-8FDC-4970-89438075CE8B}"/>
              </a:ext>
            </a:extLst>
          </p:cNvPr>
          <p:cNvCxnSpPr>
            <a:cxnSpLocks/>
          </p:cNvCxnSpPr>
          <p:nvPr/>
        </p:nvCxnSpPr>
        <p:spPr>
          <a:xfrm>
            <a:off x="6474100" y="3304542"/>
            <a:ext cx="546866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962DAD80-3752-ADE2-073F-687EDF31FC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5" t="11506" r="8440" b="6422"/>
          <a:stretch/>
        </p:blipFill>
        <p:spPr>
          <a:xfrm>
            <a:off x="6700873" y="3591615"/>
            <a:ext cx="4857953" cy="1656401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C8EC1301-8DE6-DF33-0AD3-874138706058}"/>
              </a:ext>
            </a:extLst>
          </p:cNvPr>
          <p:cNvSpPr txBox="1"/>
          <p:nvPr/>
        </p:nvSpPr>
        <p:spPr>
          <a:xfrm>
            <a:off x="1406867" y="6037991"/>
            <a:ext cx="4218895" cy="600164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0" indent="0">
              <a:buNone/>
            </a:pPr>
            <a:r>
              <a:rPr lang="de-DE" sz="1100" baseline="30000"/>
              <a:t>3 </a:t>
            </a:r>
            <a:r>
              <a:rPr lang="de-DE" sz="1100"/>
              <a:t>Graziosi et al., 2020</a:t>
            </a:r>
          </a:p>
          <a:p>
            <a:pPr marL="0" indent="0">
              <a:buNone/>
            </a:pPr>
            <a:r>
              <a:rPr lang="de-DE" sz="1100" baseline="30000"/>
              <a:t>4 </a:t>
            </a:r>
            <a:r>
              <a:rPr lang="de-DE" sz="1100"/>
              <a:t>Cui et al., 2019</a:t>
            </a:r>
          </a:p>
          <a:p>
            <a:pPr marL="0" indent="0">
              <a:buNone/>
            </a:pPr>
            <a:r>
              <a:rPr lang="de-DE" sz="1100" baseline="30000"/>
              <a:t>5 </a:t>
            </a:r>
            <a:r>
              <a:rPr lang="de-DE" sz="1100"/>
              <a:t>Hosseini &amp; Timmerer, 2018</a:t>
            </a:r>
          </a:p>
          <a:p>
            <a:pPr marL="0" indent="0">
              <a:buNone/>
            </a:pPr>
            <a:r>
              <a:rPr lang="de-DE" sz="1100" baseline="30000"/>
              <a:t>6 </a:t>
            </a:r>
            <a:r>
              <a:rPr lang="de-DE" sz="1100"/>
              <a:t>d’Eon et al., 2017</a:t>
            </a:r>
          </a:p>
        </p:txBody>
      </p:sp>
    </p:spTree>
    <p:extLst>
      <p:ext uri="{BB962C8B-B14F-4D97-AF65-F5344CB8AC3E}">
        <p14:creationId xmlns:p14="http://schemas.microsoft.com/office/powerpoint/2010/main" val="4077012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B15DE8-732E-960F-D20E-39DF3BE86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5" name="Vertikaler Textplatzhalter 4">
            <a:extLst>
              <a:ext uri="{FF2B5EF4-FFF2-40B4-BE49-F238E27FC236}">
                <a16:creationId xmlns:a16="http://schemas.microsoft.com/office/drawing/2014/main" id="{D60BEF16-BED6-B62E-5CA8-8174DC4AFE7F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/>
        <p:txBody>
          <a:bodyPr/>
          <a:lstStyle/>
          <a:p>
            <a:r>
              <a:rPr lang="de-DE"/>
              <a:t>02 | STREAMING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3F6C207-6526-B8E6-F1E6-3FD0B92D38D6}"/>
              </a:ext>
            </a:extLst>
          </p:cNvPr>
          <p:cNvSpPr txBox="1">
            <a:spLocks/>
          </p:cNvSpPr>
          <p:nvPr/>
        </p:nvSpPr>
        <p:spPr>
          <a:xfrm>
            <a:off x="1471378" y="404543"/>
            <a:ext cx="9249229" cy="374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/>
              <a:t>Idea of Streaming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03F4CED4-0178-6EA5-DF0D-33F50AEA329A}"/>
              </a:ext>
            </a:extLst>
          </p:cNvPr>
          <p:cNvSpPr txBox="1">
            <a:spLocks/>
          </p:cNvSpPr>
          <p:nvPr/>
        </p:nvSpPr>
        <p:spPr>
          <a:xfrm>
            <a:off x="1471381" y="765631"/>
            <a:ext cx="9086548" cy="923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Two modes of watching a video: </a:t>
            </a:r>
            <a:r>
              <a:rPr lang="de-DE" sz="1600" u="sng"/>
              <a:t>download</a:t>
            </a:r>
            <a:r>
              <a:rPr lang="de-DE" sz="1600"/>
              <a:t> mode and </a:t>
            </a:r>
            <a:r>
              <a:rPr lang="de-DE" sz="1600" u="sng"/>
              <a:t>streaming</a:t>
            </a:r>
            <a:r>
              <a:rPr lang="de-DE" sz="1600"/>
              <a:t> mode </a:t>
            </a:r>
            <a:r>
              <a:rPr lang="de-DE" sz="1600" baseline="30000"/>
              <a:t>7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Streaming mode allows early playback </a:t>
            </a:r>
            <a:r>
              <a:rPr lang="de-DE" sz="1600" baseline="30000"/>
              <a:t>8</a:t>
            </a:r>
            <a:r>
              <a:rPr lang="de-DE" sz="1600"/>
              <a:t> and saves storage</a:t>
            </a:r>
          </a:p>
          <a:p>
            <a:pPr>
              <a:buFont typeface="Wingdings" panose="05000000000000000000" pitchFamily="2" charset="2"/>
              <a:buChar char="§"/>
            </a:pPr>
            <a:endParaRPr lang="de-DE" sz="1600"/>
          </a:p>
          <a:p>
            <a:pPr>
              <a:buFont typeface="Wingdings" panose="05000000000000000000" pitchFamily="2" charset="2"/>
              <a:buChar char="§"/>
            </a:pPr>
            <a:endParaRPr lang="de-DE" sz="16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C2D314-0A57-E92F-F148-3506F9B97544}"/>
              </a:ext>
            </a:extLst>
          </p:cNvPr>
          <p:cNvSpPr txBox="1">
            <a:spLocks/>
          </p:cNvSpPr>
          <p:nvPr/>
        </p:nvSpPr>
        <p:spPr>
          <a:xfrm>
            <a:off x="1471378" y="1675538"/>
            <a:ext cx="9249229" cy="374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/>
              <a:t>Adaptive Bitrate Streaming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DB9992-DEE8-1E19-B1C6-702E07540260}"/>
              </a:ext>
            </a:extLst>
          </p:cNvPr>
          <p:cNvSpPr txBox="1">
            <a:spLocks/>
          </p:cNvSpPr>
          <p:nvPr/>
        </p:nvSpPr>
        <p:spPr>
          <a:xfrm>
            <a:off x="1471384" y="3332375"/>
            <a:ext cx="10720616" cy="1665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de-DE" sz="160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BB1F9253-1DD0-E971-939B-F1035CC8DC33}"/>
              </a:ext>
            </a:extLst>
          </p:cNvPr>
          <p:cNvSpPr txBox="1">
            <a:spLocks/>
          </p:cNvSpPr>
          <p:nvPr/>
        </p:nvSpPr>
        <p:spPr>
          <a:xfrm>
            <a:off x="1471384" y="2050188"/>
            <a:ext cx="10720616" cy="1665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600"/>
              <a:t>Adjusts the video quality to the network conditions of the user </a:t>
            </a:r>
            <a:r>
              <a:rPr lang="en-US" sz="1600" baseline="30000"/>
              <a:t>5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>
                <a:solidFill>
                  <a:schemeClr val="tx1"/>
                </a:solidFill>
              </a:rPr>
              <a:t>Requires multiple quality representations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>
                <a:solidFill>
                  <a:schemeClr val="tx1"/>
                </a:solidFill>
              </a:rPr>
              <a:t>Prevents long starting times and buffering </a:t>
            </a:r>
            <a:r>
              <a:rPr lang="de-DE" sz="1600" baseline="30000">
                <a:solidFill>
                  <a:schemeClr val="tx1"/>
                </a:solidFill>
              </a:rPr>
              <a:t>9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/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56E48138-1775-6FA4-EAD7-5AD707E119E4}"/>
              </a:ext>
            </a:extLst>
          </p:cNvPr>
          <p:cNvSpPr/>
          <p:nvPr/>
        </p:nvSpPr>
        <p:spPr>
          <a:xfrm>
            <a:off x="1586171" y="3332375"/>
            <a:ext cx="407993" cy="245488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3E3F9D6-FA05-8431-659B-74629C9B012B}"/>
              </a:ext>
            </a:extLst>
          </p:cNvPr>
          <p:cNvSpPr txBox="1">
            <a:spLocks/>
          </p:cNvSpPr>
          <p:nvPr/>
        </p:nvSpPr>
        <p:spPr>
          <a:xfrm>
            <a:off x="1994164" y="3280244"/>
            <a:ext cx="9249229" cy="374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/>
              <a:t>Dynamic Adaptive Streaming over HTTP (DASH)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D2A1FF90-1113-DC47-AF6C-FBAF829F9B4C}"/>
              </a:ext>
            </a:extLst>
          </p:cNvPr>
          <p:cNvSpPr txBox="1">
            <a:spLocks/>
          </p:cNvSpPr>
          <p:nvPr/>
        </p:nvSpPr>
        <p:spPr>
          <a:xfrm>
            <a:off x="1471381" y="3691131"/>
            <a:ext cx="9086548" cy="1485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600"/>
              <a:t>Started with a Call for Proposals (CfP) in 2009 and evolved to an international standard </a:t>
            </a:r>
            <a:r>
              <a:rPr lang="en-US" sz="1600" baseline="30000"/>
              <a:t>10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/>
              <a:t>Uses a Media Presentation Description (MPD)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/>
              <a:t>Requires the client to implement an adaptation algorithm </a:t>
            </a:r>
            <a:r>
              <a:rPr lang="en-US" sz="1600" baseline="30000"/>
              <a:t>11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/>
          </a:p>
          <a:p>
            <a:pPr>
              <a:buFont typeface="Wingdings" panose="05000000000000000000" pitchFamily="2" charset="2"/>
              <a:buChar char="§"/>
            </a:pPr>
            <a:endParaRPr lang="de-DE" sz="1600"/>
          </a:p>
          <a:p>
            <a:pPr>
              <a:buFont typeface="Wingdings" panose="05000000000000000000" pitchFamily="2" charset="2"/>
              <a:buChar char="§"/>
            </a:pPr>
            <a:endParaRPr lang="de-DE" sz="160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045D8FC-3ABC-4E8E-30CC-AA459FDEEADA}"/>
              </a:ext>
            </a:extLst>
          </p:cNvPr>
          <p:cNvSpPr txBox="1"/>
          <p:nvPr/>
        </p:nvSpPr>
        <p:spPr>
          <a:xfrm>
            <a:off x="1406867" y="6037991"/>
            <a:ext cx="4218895" cy="600164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0" indent="0">
              <a:buNone/>
            </a:pPr>
            <a:r>
              <a:rPr lang="de-DE" sz="1100" baseline="30000"/>
              <a:t>5 </a:t>
            </a:r>
            <a:r>
              <a:rPr lang="de-DE" sz="1100"/>
              <a:t>Hosseini &amp; Timmerer, 2018</a:t>
            </a:r>
          </a:p>
          <a:p>
            <a:pPr marL="0" indent="0">
              <a:buNone/>
            </a:pPr>
            <a:r>
              <a:rPr lang="de-DE" sz="1100" baseline="30000"/>
              <a:t>7 </a:t>
            </a:r>
            <a:r>
              <a:rPr lang="de-DE" sz="1100"/>
              <a:t>Wu et al., 2001</a:t>
            </a:r>
          </a:p>
          <a:p>
            <a:pPr marL="0" indent="0">
              <a:buNone/>
            </a:pPr>
            <a:r>
              <a:rPr lang="de-DE" sz="1100" baseline="30000"/>
              <a:t>8 </a:t>
            </a:r>
            <a:r>
              <a:rPr lang="de-DE" sz="1100"/>
              <a:t>Li et al., 2013</a:t>
            </a:r>
          </a:p>
          <a:p>
            <a:pPr marL="0" indent="0">
              <a:buNone/>
            </a:pPr>
            <a:r>
              <a:rPr lang="de-DE" sz="1100" baseline="30000"/>
              <a:t>9 </a:t>
            </a:r>
            <a:r>
              <a:rPr lang="de-DE" sz="1100"/>
              <a:t>Seufert et al., 2014</a:t>
            </a:r>
          </a:p>
          <a:p>
            <a:pPr marL="0" indent="0">
              <a:buNone/>
            </a:pPr>
            <a:r>
              <a:rPr lang="de-DE" sz="1100" baseline="30000"/>
              <a:t>10 </a:t>
            </a:r>
            <a:r>
              <a:rPr lang="de-DE" sz="1100"/>
              <a:t>Sodagar, 2011</a:t>
            </a:r>
          </a:p>
          <a:p>
            <a:pPr marL="0" indent="0">
              <a:buNone/>
            </a:pPr>
            <a:r>
              <a:rPr lang="de-DE" sz="1100" baseline="30000"/>
              <a:t>11 </a:t>
            </a:r>
            <a:r>
              <a:rPr lang="de-DE" sz="1100"/>
              <a:t>Stockhammer, 2011</a:t>
            </a:r>
          </a:p>
        </p:txBody>
      </p:sp>
    </p:spTree>
    <p:extLst>
      <p:ext uri="{BB962C8B-B14F-4D97-AF65-F5344CB8AC3E}">
        <p14:creationId xmlns:p14="http://schemas.microsoft.com/office/powerpoint/2010/main" val="3557159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4C8AED-8EE4-7067-74B5-12E12FF18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90" y="441325"/>
            <a:ext cx="10515600" cy="449035"/>
          </a:xfrm>
        </p:spPr>
        <p:txBody>
          <a:bodyPr>
            <a:normAutofit/>
          </a:bodyPr>
          <a:lstStyle/>
          <a:p>
            <a:r>
              <a:rPr lang="de-DE" sz="2000"/>
              <a:t>Point Cloud Compression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61848D-F699-D077-22A2-CB777F133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490" y="890360"/>
            <a:ext cx="7840436" cy="115721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Compression methods have mainly focused on static point clouds </a:t>
            </a:r>
            <a:r>
              <a:rPr lang="de-DE" sz="1600" baseline="30000"/>
              <a:t>12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Early studies used tree data structures for compression </a:t>
            </a:r>
            <a:r>
              <a:rPr lang="de-DE" sz="1600" baseline="30000"/>
              <a:t>13,14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9C0166-09CD-8038-87DE-964A00762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5" name="Vertikaler Textplatzhalter 4">
            <a:extLst>
              <a:ext uri="{FF2B5EF4-FFF2-40B4-BE49-F238E27FC236}">
                <a16:creationId xmlns:a16="http://schemas.microsoft.com/office/drawing/2014/main" id="{4160D7CB-78F3-EEB5-DDB5-E2B0CA47C10F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/>
        <p:txBody>
          <a:bodyPr/>
          <a:lstStyle/>
          <a:p>
            <a:r>
              <a:rPr lang="de-DE"/>
              <a:t>03 | COMPRESSION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0CC2A24-D9F4-607A-4DCB-B04327B2310A}"/>
              </a:ext>
            </a:extLst>
          </p:cNvPr>
          <p:cNvSpPr txBox="1">
            <a:spLocks/>
          </p:cNvSpPr>
          <p:nvPr/>
        </p:nvSpPr>
        <p:spPr>
          <a:xfrm>
            <a:off x="1487490" y="1797397"/>
            <a:ext cx="10515600" cy="449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/>
              <a:t>MPEG‘s Call for Proposals (2017)</a:t>
            </a:r>
            <a:endParaRPr lang="de-DE" sz="2000" b="0" baseline="30000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70246FA-7E78-2934-C6A2-9BC899F189AD}"/>
              </a:ext>
            </a:extLst>
          </p:cNvPr>
          <p:cNvSpPr/>
          <p:nvPr/>
        </p:nvSpPr>
        <p:spPr>
          <a:xfrm>
            <a:off x="1487490" y="2283144"/>
            <a:ext cx="3733800" cy="605586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>
                <a:solidFill>
                  <a:schemeClr val="tx1"/>
                </a:solidFill>
              </a:rPr>
              <a:t>Geometry-based point cloud compression (G-PCC) 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816D806F-2437-F912-51EE-2470543796D0}"/>
              </a:ext>
            </a:extLst>
          </p:cNvPr>
          <p:cNvSpPr/>
          <p:nvPr/>
        </p:nvSpPr>
        <p:spPr>
          <a:xfrm>
            <a:off x="5463273" y="2292931"/>
            <a:ext cx="5501934" cy="595799"/>
          </a:xfrm>
          <a:prstGeom prst="roundRect">
            <a:avLst/>
          </a:prstGeom>
          <a:solidFill>
            <a:schemeClr val="accent6">
              <a:lumMod val="75000"/>
              <a:alpha val="2784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Video-based point cloud compression (V-PCC)</a:t>
            </a:r>
            <a:endParaRPr lang="de-DE" sz="1600" b="1">
              <a:solidFill>
                <a:schemeClr val="tx1"/>
              </a:solidFill>
            </a:endParaRPr>
          </a:p>
        </p:txBody>
      </p:sp>
      <p:sp>
        <p:nvSpPr>
          <p:cNvPr id="39" name="Rechteck: abgerundete Ecken 38">
            <a:extLst>
              <a:ext uri="{FF2B5EF4-FFF2-40B4-BE49-F238E27FC236}">
                <a16:creationId xmlns:a16="http://schemas.microsoft.com/office/drawing/2014/main" id="{3CE89F80-E94B-69E4-28C8-5BDAB6EBC506}"/>
              </a:ext>
            </a:extLst>
          </p:cNvPr>
          <p:cNvSpPr/>
          <p:nvPr/>
        </p:nvSpPr>
        <p:spPr>
          <a:xfrm>
            <a:off x="1487489" y="3070162"/>
            <a:ext cx="3733800" cy="1226947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/>
                </a:solidFill>
              </a:rPr>
              <a:t>Used with static and dynamically acquired point clouds </a:t>
            </a:r>
            <a:r>
              <a:rPr lang="en-US" sz="1600" baseline="30000">
                <a:solidFill>
                  <a:schemeClr val="tx1"/>
                </a:solidFill>
              </a:rPr>
              <a:t>12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/>
                </a:solidFill>
              </a:rPr>
              <a:t>Compression using octrees </a:t>
            </a:r>
            <a:r>
              <a:rPr lang="en-US" sz="1600" baseline="300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0" name="Rechteck: abgerundete Ecken 39">
            <a:extLst>
              <a:ext uri="{FF2B5EF4-FFF2-40B4-BE49-F238E27FC236}">
                <a16:creationId xmlns:a16="http://schemas.microsoft.com/office/drawing/2014/main" id="{62546341-59B5-581B-93D7-A0195F9A2292}"/>
              </a:ext>
            </a:extLst>
          </p:cNvPr>
          <p:cNvSpPr/>
          <p:nvPr/>
        </p:nvSpPr>
        <p:spPr>
          <a:xfrm>
            <a:off x="5463271" y="3079950"/>
            <a:ext cx="5501936" cy="1226947"/>
          </a:xfrm>
          <a:prstGeom prst="roundRect">
            <a:avLst/>
          </a:prstGeom>
          <a:solidFill>
            <a:schemeClr val="accent6">
              <a:lumMod val="75000"/>
              <a:alpha val="2784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/>
                </a:solidFill>
              </a:rPr>
              <a:t>Used with dynamic point clouds </a:t>
            </a:r>
            <a:r>
              <a:rPr lang="en-US" sz="1600" baseline="30000">
                <a:solidFill>
                  <a:schemeClr val="tx1"/>
                </a:solidFill>
              </a:rPr>
              <a:t>4</a:t>
            </a:r>
            <a:endParaRPr lang="en-US" sz="160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/>
                </a:solidFill>
              </a:rPr>
              <a:t>Compression by projecting the data on two-dimensional space </a:t>
            </a:r>
            <a:r>
              <a:rPr lang="en-US" sz="1600" baseline="3000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41" name="Titel 1">
            <a:extLst>
              <a:ext uri="{FF2B5EF4-FFF2-40B4-BE49-F238E27FC236}">
                <a16:creationId xmlns:a16="http://schemas.microsoft.com/office/drawing/2014/main" id="{7DF4D18B-51C1-B477-1E20-D93F02FF9ECA}"/>
              </a:ext>
            </a:extLst>
          </p:cNvPr>
          <p:cNvSpPr txBox="1">
            <a:spLocks/>
          </p:cNvSpPr>
          <p:nvPr/>
        </p:nvSpPr>
        <p:spPr>
          <a:xfrm>
            <a:off x="1989140" y="4680878"/>
            <a:ext cx="3733800" cy="387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/>
              <a:t>Problem</a:t>
            </a:r>
          </a:p>
        </p:txBody>
      </p:sp>
      <p:sp>
        <p:nvSpPr>
          <p:cNvPr id="42" name="Pfeil: nach rechts 41">
            <a:extLst>
              <a:ext uri="{FF2B5EF4-FFF2-40B4-BE49-F238E27FC236}">
                <a16:creationId xmlns:a16="http://schemas.microsoft.com/office/drawing/2014/main" id="{384AD1F1-D644-2013-7307-47E857A76450}"/>
              </a:ext>
            </a:extLst>
          </p:cNvPr>
          <p:cNvSpPr/>
          <p:nvPr/>
        </p:nvSpPr>
        <p:spPr>
          <a:xfrm>
            <a:off x="1581147" y="4730046"/>
            <a:ext cx="407993" cy="245488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Inhaltsplatzhalter 2">
            <a:extLst>
              <a:ext uri="{FF2B5EF4-FFF2-40B4-BE49-F238E27FC236}">
                <a16:creationId xmlns:a16="http://schemas.microsoft.com/office/drawing/2014/main" id="{DF42E741-49E1-6678-D339-806B42BFDC6C}"/>
              </a:ext>
            </a:extLst>
          </p:cNvPr>
          <p:cNvSpPr txBox="1">
            <a:spLocks/>
          </p:cNvSpPr>
          <p:nvPr/>
        </p:nvSpPr>
        <p:spPr>
          <a:xfrm>
            <a:off x="1487488" y="5068532"/>
            <a:ext cx="4601938" cy="1226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Compression requires additional software</a:t>
            </a:r>
            <a:r>
              <a:rPr lang="de-DE" sz="1600" baseline="30000"/>
              <a:t>16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Decoding in real-time is not possible</a:t>
            </a:r>
            <a:r>
              <a:rPr lang="de-DE" sz="1600" baseline="30000"/>
              <a:t>1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2978567-89FE-9E5B-C19B-5C4FCA9E1805}"/>
              </a:ext>
            </a:extLst>
          </p:cNvPr>
          <p:cNvSpPr txBox="1"/>
          <p:nvPr/>
        </p:nvSpPr>
        <p:spPr>
          <a:xfrm>
            <a:off x="1406867" y="6037991"/>
            <a:ext cx="5501933" cy="713016"/>
          </a:xfrm>
          <a:prstGeom prst="rect">
            <a:avLst/>
          </a:prstGeom>
          <a:noFill/>
        </p:spPr>
        <p:txBody>
          <a:bodyPr wrap="square" numCol="3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100" baseline="30000"/>
              <a:t>1 </a:t>
            </a:r>
            <a:r>
              <a:rPr lang="de-DE" sz="1100"/>
              <a:t>van der Hooft et al., 2019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100" baseline="30000"/>
              <a:t>4 </a:t>
            </a:r>
            <a:r>
              <a:rPr lang="de-DE" sz="1100"/>
              <a:t>Cui et al., 2019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100" baseline="30000"/>
              <a:t>12 </a:t>
            </a:r>
            <a:r>
              <a:rPr lang="de-DE" sz="1100"/>
              <a:t>Schwarz et al., 2018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100" baseline="30000"/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100" baseline="30000"/>
              <a:t>13 </a:t>
            </a:r>
            <a:r>
              <a:rPr lang="de-DE" sz="1100"/>
              <a:t>Huang et al., 2006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100" baseline="30000"/>
              <a:t>14 </a:t>
            </a:r>
            <a:r>
              <a:rPr lang="de-DE" sz="1100"/>
              <a:t>Schnabel &amp; Klein, 2006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100" baseline="30000"/>
              <a:t>15 </a:t>
            </a:r>
            <a:r>
              <a:rPr lang="de-DE" sz="1100"/>
              <a:t>Liu et al.,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100" baseline="30000"/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100" baseline="30000"/>
              <a:t>16 </a:t>
            </a:r>
            <a:r>
              <a:rPr lang="de-DE" sz="1100"/>
              <a:t>Qian et al., 2019</a:t>
            </a:r>
          </a:p>
        </p:txBody>
      </p:sp>
    </p:spTree>
    <p:extLst>
      <p:ext uri="{BB962C8B-B14F-4D97-AF65-F5344CB8AC3E}">
        <p14:creationId xmlns:p14="http://schemas.microsoft.com/office/powerpoint/2010/main" val="3349008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8E383BD-5387-C832-4220-779059D0A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5" name="Vertikaler Textplatzhalter 4">
            <a:extLst>
              <a:ext uri="{FF2B5EF4-FFF2-40B4-BE49-F238E27FC236}">
                <a16:creationId xmlns:a16="http://schemas.microsoft.com/office/drawing/2014/main" id="{DB1C7C53-418C-147C-0EC1-5DCC1ECB8497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/>
        <p:txBody>
          <a:bodyPr/>
          <a:lstStyle/>
          <a:p>
            <a:r>
              <a:rPr lang="de-DE"/>
              <a:t>03 | POINT CLOUD STREAMING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541C125-216A-E0CA-EFC1-C75C6C622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2905" y="441325"/>
            <a:ext cx="9249229" cy="374650"/>
          </a:xfrm>
        </p:spPr>
        <p:txBody>
          <a:bodyPr>
            <a:noAutofit/>
          </a:bodyPr>
          <a:lstStyle/>
          <a:p>
            <a:r>
              <a:rPr lang="de-DE" sz="2000"/>
              <a:t>Concept and Results of DASH-PC </a:t>
            </a:r>
            <a:r>
              <a:rPr lang="de-DE" sz="1600" b="0" baseline="50000"/>
              <a:t>5</a:t>
            </a:r>
            <a:endParaRPr lang="de-DE" sz="2000" b="0" baseline="5000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AC1407CD-ACE8-8322-0C77-FC3910E50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2905" y="881854"/>
            <a:ext cx="5276307" cy="166528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Create different quality representations by </a:t>
            </a:r>
            <a:r>
              <a:rPr lang="de-DE" sz="1600" u="sng"/>
              <a:t>subsampling</a:t>
            </a:r>
            <a:r>
              <a:rPr lang="de-DE" sz="1600"/>
              <a:t> the point cloud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Little quality degradation, due to human visual acuity</a:t>
            </a:r>
          </a:p>
        </p:txBody>
      </p:sp>
      <p:pic>
        <p:nvPicPr>
          <p:cNvPr id="12" name="2022-09-18 10-10-13">
            <a:hlinkClick r:id="" action="ppaction://media"/>
            <a:extLst>
              <a:ext uri="{FF2B5EF4-FFF2-40B4-BE49-F238E27FC236}">
                <a16:creationId xmlns:a16="http://schemas.microsoft.com/office/drawing/2014/main" id="{F575F9D5-483B-071D-2E9C-09794E55BC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0409" y="3110816"/>
            <a:ext cx="4747168" cy="267028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F06394B6-A0E0-A1EA-8B1B-99357A28899B}"/>
              </a:ext>
            </a:extLst>
          </p:cNvPr>
          <p:cNvSpPr txBox="1"/>
          <p:nvPr/>
        </p:nvSpPr>
        <p:spPr>
          <a:xfrm>
            <a:off x="6684208" y="2577045"/>
            <a:ext cx="5375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/>
              <a:t>Video 2 </a:t>
            </a:r>
            <a:r>
              <a:rPr lang="de-DE" sz="1600"/>
              <a:t>A demonstration of the idea of DASH-PC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3B5EBA2B-3A20-30DF-3D68-A29C311E43C0}"/>
              </a:ext>
            </a:extLst>
          </p:cNvPr>
          <p:cNvCxnSpPr>
            <a:cxnSpLocks/>
          </p:cNvCxnSpPr>
          <p:nvPr/>
        </p:nvCxnSpPr>
        <p:spPr>
          <a:xfrm>
            <a:off x="6782905" y="2544391"/>
            <a:ext cx="45085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004238C2-DCF5-3651-07DC-33BF297E753B}"/>
              </a:ext>
            </a:extLst>
          </p:cNvPr>
          <p:cNvCxnSpPr>
            <a:cxnSpLocks/>
          </p:cNvCxnSpPr>
          <p:nvPr/>
        </p:nvCxnSpPr>
        <p:spPr>
          <a:xfrm>
            <a:off x="6782905" y="2946377"/>
            <a:ext cx="45085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9" name="Pfeil: nach rechts 38">
            <a:extLst>
              <a:ext uri="{FF2B5EF4-FFF2-40B4-BE49-F238E27FC236}">
                <a16:creationId xmlns:a16="http://schemas.microsoft.com/office/drawing/2014/main" id="{41B37251-B0A3-7A90-C4D5-8F73844D7F54}"/>
              </a:ext>
            </a:extLst>
          </p:cNvPr>
          <p:cNvSpPr/>
          <p:nvPr/>
        </p:nvSpPr>
        <p:spPr>
          <a:xfrm>
            <a:off x="6834910" y="2112076"/>
            <a:ext cx="383540" cy="23985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90749D76-9AF0-614A-FDED-634204051A5D}"/>
              </a:ext>
            </a:extLst>
          </p:cNvPr>
          <p:cNvSpPr txBox="1"/>
          <p:nvPr/>
        </p:nvSpPr>
        <p:spPr>
          <a:xfrm>
            <a:off x="7254027" y="2048427"/>
            <a:ext cx="3730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/>
              <a:t>Bandwidth savings up to 50-80%</a:t>
            </a:r>
          </a:p>
          <a:p>
            <a:endParaRPr lang="de-DE" sz="160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F622B4D-FCB6-06D3-721C-59241BD22E82}"/>
              </a:ext>
            </a:extLst>
          </p:cNvPr>
          <p:cNvSpPr txBox="1"/>
          <p:nvPr/>
        </p:nvSpPr>
        <p:spPr>
          <a:xfrm>
            <a:off x="1406867" y="6037991"/>
            <a:ext cx="4218895" cy="430887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100" baseline="30000"/>
              <a:t>1 </a:t>
            </a:r>
            <a:r>
              <a:rPr lang="de-DE" sz="1100"/>
              <a:t>van der Hooft et al., 2019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100" baseline="30000"/>
              <a:t>5 </a:t>
            </a:r>
            <a:r>
              <a:rPr lang="de-DE" sz="1100"/>
              <a:t>Hosseini &amp; Timmerer, 2018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CF485C9B-4356-EF04-49D0-412D1E2DD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995" y="3110816"/>
            <a:ext cx="4762056" cy="2681834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8ACC0225-F4C5-7D6D-8808-0D98383E8ED2}"/>
              </a:ext>
            </a:extLst>
          </p:cNvPr>
          <p:cNvSpPr txBox="1">
            <a:spLocks/>
          </p:cNvSpPr>
          <p:nvPr/>
        </p:nvSpPr>
        <p:spPr>
          <a:xfrm>
            <a:off x="1479996" y="441325"/>
            <a:ext cx="4616004" cy="374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/>
              <a:t>Concept and Results of PCC-DASH </a:t>
            </a:r>
            <a:r>
              <a:rPr lang="de-DE" sz="1600" b="0" baseline="50000"/>
              <a:t>1</a:t>
            </a:r>
            <a:endParaRPr lang="de-DE" sz="2000" baseline="50000"/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9DACC3F5-0D41-F54D-2193-D2709C0D0585}"/>
              </a:ext>
            </a:extLst>
          </p:cNvPr>
          <p:cNvSpPr txBox="1">
            <a:spLocks/>
          </p:cNvSpPr>
          <p:nvPr/>
        </p:nvSpPr>
        <p:spPr>
          <a:xfrm>
            <a:off x="1479995" y="881854"/>
            <a:ext cx="5276307" cy="1665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Create different quality representations by </a:t>
            </a:r>
            <a:r>
              <a:rPr lang="de-DE" sz="1600" u="sng"/>
              <a:t>compressing</a:t>
            </a:r>
            <a:r>
              <a:rPr lang="de-DE" sz="1600"/>
              <a:t> the point cloud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Rank point cloud objects and assign bandwidth according to importance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E735D14-155C-3B1F-5D8E-4AAAA28CCBA2}"/>
              </a:ext>
            </a:extLst>
          </p:cNvPr>
          <p:cNvSpPr txBox="1"/>
          <p:nvPr/>
        </p:nvSpPr>
        <p:spPr>
          <a:xfrm>
            <a:off x="1381298" y="2551377"/>
            <a:ext cx="481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/>
              <a:t>Figure 2 </a:t>
            </a:r>
            <a:r>
              <a:rPr lang="de-DE" sz="1600"/>
              <a:t>An example for a multi object scene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1E945F3C-D01F-D6F7-9FD4-7C8591DC3817}"/>
              </a:ext>
            </a:extLst>
          </p:cNvPr>
          <p:cNvCxnSpPr>
            <a:cxnSpLocks/>
          </p:cNvCxnSpPr>
          <p:nvPr/>
        </p:nvCxnSpPr>
        <p:spPr>
          <a:xfrm>
            <a:off x="1479995" y="2514489"/>
            <a:ext cx="3999539" cy="2990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60B74427-CBF2-3C13-FFBF-9040C3939D6E}"/>
              </a:ext>
            </a:extLst>
          </p:cNvPr>
          <p:cNvCxnSpPr>
            <a:cxnSpLocks/>
          </p:cNvCxnSpPr>
          <p:nvPr/>
        </p:nvCxnSpPr>
        <p:spPr>
          <a:xfrm flipV="1">
            <a:off x="1479995" y="2915599"/>
            <a:ext cx="3999539" cy="876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Pfeil: nach rechts 24">
            <a:extLst>
              <a:ext uri="{FF2B5EF4-FFF2-40B4-BE49-F238E27FC236}">
                <a16:creationId xmlns:a16="http://schemas.microsoft.com/office/drawing/2014/main" id="{304D58FC-77C1-2FA0-788E-3A041C23889A}"/>
              </a:ext>
            </a:extLst>
          </p:cNvPr>
          <p:cNvSpPr/>
          <p:nvPr/>
        </p:nvSpPr>
        <p:spPr>
          <a:xfrm>
            <a:off x="1532000" y="2112076"/>
            <a:ext cx="383540" cy="23985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78B3AB5-9B84-41C1-6DB0-13BA2EC8220D}"/>
              </a:ext>
            </a:extLst>
          </p:cNvPr>
          <p:cNvSpPr txBox="1"/>
          <p:nvPr/>
        </p:nvSpPr>
        <p:spPr>
          <a:xfrm>
            <a:off x="1951117" y="2048427"/>
            <a:ext cx="4235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/>
              <a:t>Adaptation algorithm depends on the scene</a:t>
            </a:r>
          </a:p>
        </p:txBody>
      </p:sp>
    </p:spTree>
    <p:extLst>
      <p:ext uri="{BB962C8B-B14F-4D97-AF65-F5344CB8AC3E}">
        <p14:creationId xmlns:p14="http://schemas.microsoft.com/office/powerpoint/2010/main" val="114172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B872E7-83B3-11EC-11DE-144512FF3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E3F3-D154-4C79-8F30-8F308CA60B2D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5" name="Vertikaler Textplatzhalter 4">
            <a:extLst>
              <a:ext uri="{FF2B5EF4-FFF2-40B4-BE49-F238E27FC236}">
                <a16:creationId xmlns:a16="http://schemas.microsoft.com/office/drawing/2014/main" id="{EBA3D02D-B0D9-78E9-6E23-F70266D731AF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/>
        <p:txBody>
          <a:bodyPr/>
          <a:lstStyle/>
          <a:p>
            <a:r>
              <a:rPr lang="de-DE"/>
              <a:t>04 | THE PROPOSED SYSTEM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CBA228E-4882-2A1C-4EDE-2570B9159E1F}"/>
              </a:ext>
            </a:extLst>
          </p:cNvPr>
          <p:cNvSpPr txBox="1">
            <a:spLocks/>
          </p:cNvSpPr>
          <p:nvPr/>
        </p:nvSpPr>
        <p:spPr>
          <a:xfrm>
            <a:off x="1427165" y="521935"/>
            <a:ext cx="10515600" cy="387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/>
              <a:t>Idea of the Proposed System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98AE1DB5-2E28-16C8-B3A3-E423D7500ECB}"/>
              </a:ext>
            </a:extLst>
          </p:cNvPr>
          <p:cNvSpPr txBox="1">
            <a:spLocks/>
          </p:cNvSpPr>
          <p:nvPr/>
        </p:nvSpPr>
        <p:spPr>
          <a:xfrm>
            <a:off x="1427165" y="909589"/>
            <a:ext cx="9467548" cy="1226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Make point clouds available to a wide range of consumers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Combine the strengths of existing solutions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Support the development of point cloud streaming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CCFD7AC-9240-B7A3-949C-11D96CC258F0}"/>
              </a:ext>
            </a:extLst>
          </p:cNvPr>
          <p:cNvSpPr txBox="1">
            <a:spLocks/>
          </p:cNvSpPr>
          <p:nvPr/>
        </p:nvSpPr>
        <p:spPr>
          <a:xfrm>
            <a:off x="1427165" y="2136536"/>
            <a:ext cx="10515600" cy="387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/>
              <a:t>Characteristics of the Point Cloud Streaming System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BC00E82-2DC5-A319-1011-4692065C331B}"/>
              </a:ext>
            </a:extLst>
          </p:cNvPr>
          <p:cNvSpPr txBox="1">
            <a:spLocks/>
          </p:cNvSpPr>
          <p:nvPr/>
        </p:nvSpPr>
        <p:spPr>
          <a:xfrm>
            <a:off x="1427165" y="2524190"/>
            <a:ext cx="9467548" cy="2092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Adjusts the point cloud quality to the network conditions of the user by implementing DASH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Uses compressed point cloud files, created by V-PCC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Provides the user with the highest quality possible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Supports the creation of new methods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Provides methods for evaluating different point cloud streaming methods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Includes two adaptation algorithms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3B6FA0-C063-D52D-316A-B8F85224FBB7}"/>
              </a:ext>
            </a:extLst>
          </p:cNvPr>
          <p:cNvSpPr txBox="1">
            <a:spLocks/>
          </p:cNvSpPr>
          <p:nvPr/>
        </p:nvSpPr>
        <p:spPr>
          <a:xfrm>
            <a:off x="1446215" y="4889197"/>
            <a:ext cx="10515600" cy="387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/>
              <a:t>Configuration of the system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7FB8B2-6A91-4F81-0EFE-95754F4B66E9}"/>
              </a:ext>
            </a:extLst>
          </p:cNvPr>
          <p:cNvSpPr txBox="1">
            <a:spLocks/>
          </p:cNvSpPr>
          <p:nvPr/>
        </p:nvSpPr>
        <p:spPr>
          <a:xfrm>
            <a:off x="1446215" y="5276851"/>
            <a:ext cx="9467548" cy="2092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A server to store the point cloud files along with the MPDs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/>
              <a:t>A client that obtains the point clouds and implements an adaptation algorithm</a:t>
            </a:r>
          </a:p>
        </p:txBody>
      </p:sp>
    </p:spTree>
    <p:extLst>
      <p:ext uri="{BB962C8B-B14F-4D97-AF65-F5344CB8AC3E}">
        <p14:creationId xmlns:p14="http://schemas.microsoft.com/office/powerpoint/2010/main" val="378576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latino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3300</Words>
  <Application>Microsoft Office PowerPoint</Application>
  <PresentationFormat>Breitbild</PresentationFormat>
  <Paragraphs>385</Paragraphs>
  <Slides>24</Slides>
  <Notes>8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1" baseType="lpstr">
      <vt:lpstr>Arial</vt:lpstr>
      <vt:lpstr>Calibri</vt:lpstr>
      <vt:lpstr>Cascadia Code</vt:lpstr>
      <vt:lpstr>Palatino Linotype</vt:lpstr>
      <vt:lpstr>Times New Roman</vt:lpstr>
      <vt:lpstr>Wingdings</vt:lpstr>
      <vt:lpstr>Office</vt:lpstr>
      <vt:lpstr>An Extendable DASH Streaming System for Dynamic Point Clouds</vt:lpstr>
      <vt:lpstr>PowerPoint-Präsentation</vt:lpstr>
      <vt:lpstr>PowerPoint-Präsentation</vt:lpstr>
      <vt:lpstr>Why Point Clouds?</vt:lpstr>
      <vt:lpstr>PowerPoint-Präsentation</vt:lpstr>
      <vt:lpstr>PowerPoint-Präsentation</vt:lpstr>
      <vt:lpstr>Point Cloud Compression</vt:lpstr>
      <vt:lpstr>Concept and Results of DASH-PC 5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System Configuration</vt:lpstr>
      <vt:lpstr>PowerPoint-Präsentation</vt:lpstr>
      <vt:lpstr>PowerPoint-Präsentation</vt:lpstr>
      <vt:lpstr>Point Cloud Streaming</vt:lpstr>
      <vt:lpstr>PowerPoint-Präsentation</vt:lpstr>
      <vt:lpstr>Appendix</vt:lpstr>
      <vt:lpstr>PowerPoint-Präsentation</vt:lpstr>
      <vt:lpstr>PowerPoint-Präsentation</vt:lpstr>
      <vt:lpstr>Drawbacks of 3D Meshes 15</vt:lpstr>
      <vt:lpstr>Types of Point Clouds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Extendible DASH Streaming System for Dynamic Point Clouds</dc:title>
  <dc:creator>Rojhat Erol</dc:creator>
  <cp:lastModifiedBy>Rojhat Erol</cp:lastModifiedBy>
  <cp:revision>20</cp:revision>
  <dcterms:created xsi:type="dcterms:W3CDTF">2022-09-17T09:29:12Z</dcterms:created>
  <dcterms:modified xsi:type="dcterms:W3CDTF">2022-09-22T06:44:32Z</dcterms:modified>
</cp:coreProperties>
</file>